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303" r:id="rId3"/>
    <p:sldId id="346" r:id="rId4"/>
    <p:sldId id="349" r:id="rId5"/>
    <p:sldId id="310" r:id="rId6"/>
    <p:sldId id="350" r:id="rId7"/>
    <p:sldId id="351" r:id="rId8"/>
    <p:sldId id="348" r:id="rId9"/>
    <p:sldId id="345" r:id="rId10"/>
    <p:sldId id="307" r:id="rId11"/>
    <p:sldId id="304" r:id="rId12"/>
    <p:sldId id="311" r:id="rId13"/>
    <p:sldId id="312" r:id="rId14"/>
    <p:sldId id="313" r:id="rId15"/>
    <p:sldId id="314" r:id="rId16"/>
    <p:sldId id="315" r:id="rId17"/>
    <p:sldId id="316" r:id="rId18"/>
    <p:sldId id="317" r:id="rId19"/>
    <p:sldId id="296" r:id="rId20"/>
    <p:sldId id="297" r:id="rId21"/>
    <p:sldId id="298" r:id="rId22"/>
    <p:sldId id="299" r:id="rId23"/>
    <p:sldId id="300" r:id="rId24"/>
    <p:sldId id="259" r:id="rId25"/>
    <p:sldId id="260" r:id="rId26"/>
    <p:sldId id="261" r:id="rId27"/>
    <p:sldId id="262" r:id="rId28"/>
    <p:sldId id="263" r:id="rId29"/>
    <p:sldId id="264" r:id="rId30"/>
    <p:sldId id="265" r:id="rId31"/>
    <p:sldId id="267" r:id="rId32"/>
    <p:sldId id="268" r:id="rId33"/>
    <p:sldId id="269" r:id="rId34"/>
    <p:sldId id="270" r:id="rId35"/>
    <p:sldId id="271" r:id="rId36"/>
    <p:sldId id="272" r:id="rId37"/>
    <p:sldId id="273" r:id="rId38"/>
    <p:sldId id="274" r:id="rId39"/>
    <p:sldId id="275" r:id="rId40"/>
    <p:sldId id="276" r:id="rId41"/>
    <p:sldId id="277" r:id="rId42"/>
    <p:sldId id="278" r:id="rId43"/>
    <p:sldId id="279" r:id="rId44"/>
    <p:sldId id="280" r:id="rId45"/>
    <p:sldId id="281" r:id="rId46"/>
    <p:sldId id="282" r:id="rId47"/>
    <p:sldId id="283" r:id="rId48"/>
    <p:sldId id="284" r:id="rId49"/>
    <p:sldId id="285" r:id="rId50"/>
    <p:sldId id="286" r:id="rId51"/>
    <p:sldId id="287" r:id="rId52"/>
    <p:sldId id="288" r:id="rId53"/>
    <p:sldId id="289" r:id="rId54"/>
    <p:sldId id="290" r:id="rId55"/>
    <p:sldId id="291" r:id="rId56"/>
    <p:sldId id="292" r:id="rId57"/>
    <p:sldId id="293" r:id="rId58"/>
    <p:sldId id="294" r:id="rId59"/>
    <p:sldId id="29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387"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D42B-1DC4-4673-BE31-EEAC8903E869}" type="datetimeFigureOut">
              <a:rPr lang="en-US" smtClean="0"/>
              <a:pPr/>
              <a:t>10/17/2018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3E8CC-7A66-46A4-BB38-14391A2EC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voterguide.sos.ca.gov/propositions/7/" TargetMode="External"/><Relationship Id="rId3" Type="http://schemas.openxmlformats.org/officeDocument/2006/relationships/hyperlink" Target="http://voterguide.sos.ca.gov/propositions/2/" TargetMode="External"/><Relationship Id="rId7" Type="http://schemas.openxmlformats.org/officeDocument/2006/relationships/hyperlink" Target="http://voterguide.sos.ca.gov/propositions/6/" TargetMode="External"/><Relationship Id="rId12" Type="http://schemas.openxmlformats.org/officeDocument/2006/relationships/hyperlink" Target="http://voterguide.sos.ca.gov/propositions/12/" TargetMode="External"/><Relationship Id="rId2" Type="http://schemas.openxmlformats.org/officeDocument/2006/relationships/hyperlink" Target="http://voterguide.sos.ca.gov/propositions/1/" TargetMode="External"/><Relationship Id="rId1" Type="http://schemas.openxmlformats.org/officeDocument/2006/relationships/slideLayout" Target="../slideLayouts/slideLayout1.xml"/><Relationship Id="rId6" Type="http://schemas.openxmlformats.org/officeDocument/2006/relationships/hyperlink" Target="http://voterguide.sos.ca.gov/propositions/5/" TargetMode="External"/><Relationship Id="rId11" Type="http://schemas.openxmlformats.org/officeDocument/2006/relationships/hyperlink" Target="http://voterguide.sos.ca.gov/propositions/11/" TargetMode="External"/><Relationship Id="rId5" Type="http://schemas.openxmlformats.org/officeDocument/2006/relationships/hyperlink" Target="http://voterguide.sos.ca.gov/propositions/4/" TargetMode="External"/><Relationship Id="rId10" Type="http://schemas.openxmlformats.org/officeDocument/2006/relationships/hyperlink" Target="http://voterguide.sos.ca.gov/propositions/10/" TargetMode="External"/><Relationship Id="rId4" Type="http://schemas.openxmlformats.org/officeDocument/2006/relationships/hyperlink" Target="http://voterguide.sos.ca.gov/propositions/3/" TargetMode="External"/><Relationship Id="rId9" Type="http://schemas.openxmlformats.org/officeDocument/2006/relationships/hyperlink" Target="http://voterguide.sos.ca.gov/propositions/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90600"/>
          </a:xfrm>
        </p:spPr>
        <p:txBody>
          <a:bodyPr>
            <a:normAutofit/>
          </a:bodyPr>
          <a:lstStyle/>
          <a:p>
            <a:r>
              <a:rPr lang="en-US" b="1" dirty="0" smtClean="0">
                <a:latin typeface="Arial" pitchFamily="34" charset="0"/>
                <a:cs typeface="Arial" pitchFamily="34" charset="0"/>
              </a:rPr>
              <a:t>“2018 Propositions”</a:t>
            </a:r>
            <a:endParaRPr lang="en-US" b="1" dirty="0">
              <a:latin typeface="Arial" pitchFamily="34" charset="0"/>
              <a:cs typeface="Arial" pitchFamily="34" charset="0"/>
            </a:endParaRPr>
          </a:p>
        </p:txBody>
      </p:sp>
      <p:sp>
        <p:nvSpPr>
          <p:cNvPr id="3" name="AutoShape 2" descr="Image result for amendmen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2" descr="https://cdn.abcotvs.com/dip/images/4421264_YVYV_CALIFORNIA_PROPS_1280x720.jpg?w=800&amp;r=16: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5800" y="1295400"/>
            <a:ext cx="7620000" cy="42862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553200"/>
          </a:xfrm>
        </p:spPr>
        <p:txBody>
          <a:bodyPr/>
          <a:lstStyle/>
          <a:p>
            <a:r>
              <a:rPr lang="en-US" b="1" dirty="0" smtClean="0">
                <a:latin typeface="Arial" pitchFamily="34" charset="0"/>
                <a:cs typeface="Arial" pitchFamily="34" charset="0"/>
              </a:rPr>
              <a:t>What will be collected/graded?</a:t>
            </a:r>
            <a:br>
              <a:rPr lang="en-US" b="1" dirty="0" smtClean="0">
                <a:latin typeface="Arial" pitchFamily="34" charset="0"/>
                <a:cs typeface="Arial" pitchFamily="34" charset="0"/>
              </a:rPr>
            </a:br>
            <a:r>
              <a:rPr lang="en-US" dirty="0" smtClean="0">
                <a:latin typeface="Arial" pitchFamily="34" charset="0"/>
                <a:cs typeface="Arial" pitchFamily="34" charset="0"/>
              </a:rPr>
              <a:t>1. Persuasive Essay (1 per group)</a:t>
            </a:r>
            <a:br>
              <a:rPr lang="en-US" dirty="0" smtClean="0">
                <a:latin typeface="Arial" pitchFamily="34" charset="0"/>
                <a:cs typeface="Arial" pitchFamily="34" charset="0"/>
              </a:rPr>
            </a:br>
            <a:r>
              <a:rPr lang="en-US" dirty="0" smtClean="0">
                <a:latin typeface="Arial" pitchFamily="34" charset="0"/>
                <a:cs typeface="Arial" pitchFamily="34" charset="0"/>
              </a:rPr>
              <a:t>2. Power Point (1 per group) </a:t>
            </a:r>
            <a:br>
              <a:rPr lang="en-US" dirty="0" smtClean="0">
                <a:latin typeface="Arial" pitchFamily="34" charset="0"/>
                <a:cs typeface="Arial" pitchFamily="34" charset="0"/>
              </a:rPr>
            </a:br>
            <a:r>
              <a:rPr lang="en-US" dirty="0" smtClean="0">
                <a:latin typeface="Arial" pitchFamily="34" charset="0"/>
                <a:cs typeface="Arial" pitchFamily="34" charset="0"/>
              </a:rPr>
              <a:t>3. Power Point presentation </a:t>
            </a:r>
            <a:br>
              <a:rPr lang="en-US" dirty="0" smtClean="0">
                <a:latin typeface="Arial" pitchFamily="34" charset="0"/>
                <a:cs typeface="Arial" pitchFamily="34" charset="0"/>
              </a:rPr>
            </a:br>
            <a:r>
              <a:rPr lang="en-US" dirty="0" smtClean="0">
                <a:latin typeface="Arial" pitchFamily="34" charset="0"/>
                <a:cs typeface="Arial" pitchFamily="34" charset="0"/>
              </a:rPr>
              <a:t>(Two to three minutes per group) Make sure you are loud and clear.</a:t>
            </a:r>
            <a:br>
              <a:rPr lang="en-US" dirty="0" smtClean="0">
                <a:latin typeface="Arial" pitchFamily="34" charset="0"/>
                <a:cs typeface="Arial" pitchFamily="34" charset="0"/>
              </a:rPr>
            </a:br>
            <a:r>
              <a:rPr lang="en-US" dirty="0" smtClean="0">
                <a:latin typeface="Arial" pitchFamily="34" charset="0"/>
                <a:cs typeface="Arial" pitchFamily="34" charset="0"/>
              </a:rPr>
              <a:t>4. </a:t>
            </a:r>
            <a:r>
              <a:rPr lang="en-US" dirty="0">
                <a:latin typeface="Arial" pitchFamily="34" charset="0"/>
                <a:cs typeface="Arial" pitchFamily="34" charset="0"/>
              </a:rPr>
              <a:t>Participation – make sure you are working </a:t>
            </a:r>
            <a:r>
              <a:rPr lang="en-US" dirty="0" smtClean="0">
                <a:latin typeface="Arial" pitchFamily="34" charset="0"/>
                <a:cs typeface="Arial" pitchFamily="34" charset="0"/>
              </a:rPr>
              <a:t>in the lab and in class or you will not get credit.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553200"/>
          </a:xfrm>
        </p:spPr>
        <p:txBody>
          <a:bodyPr>
            <a:normAutofit fontScale="90000"/>
          </a:bodyPr>
          <a:lstStyle/>
          <a:p>
            <a:r>
              <a:rPr lang="en-US" sz="1800" b="1" dirty="0" smtClean="0">
                <a:hlinkClick r:id="rId2"/>
              </a:rPr>
              <a:t/>
            </a:r>
            <a:br>
              <a:rPr lang="en-US" sz="1800" b="1" dirty="0" smtClean="0">
                <a:hlinkClick r:id="rId2"/>
              </a:rPr>
            </a:br>
            <a:r>
              <a:rPr lang="en-US" sz="1800" b="1" dirty="0">
                <a:hlinkClick r:id="rId2"/>
              </a:rPr>
              <a:t/>
            </a:r>
            <a:br>
              <a:rPr lang="en-US" sz="1800" b="1" dirty="0">
                <a:hlinkClick r:id="rId2"/>
              </a:rPr>
            </a:br>
            <a:r>
              <a:rPr lang="en-US" sz="1800" b="1" dirty="0" smtClean="0">
                <a:hlinkClick r:id="rId2"/>
              </a:rPr>
              <a:t>2018 California Propositions </a:t>
            </a:r>
            <a:br>
              <a:rPr lang="en-US" sz="1800" b="1" dirty="0" smtClean="0">
                <a:hlinkClick r:id="rId2"/>
              </a:rPr>
            </a:br>
            <a:r>
              <a:rPr lang="en-US" sz="1800" b="1" dirty="0" smtClean="0">
                <a:hlinkClick r:id="rId2"/>
              </a:rPr>
              <a:t>1 </a:t>
            </a:r>
            <a:r>
              <a:rPr lang="en-US" sz="1800" b="1" dirty="0">
                <a:hlinkClick r:id="rId2"/>
              </a:rPr>
              <a:t>Authorizes Bonds to Fund Specified Housing Assistance Programs. Legislative Statute.</a:t>
            </a:r>
            <a:r>
              <a:rPr lang="en-US" sz="1800" dirty="0"/>
              <a:t/>
            </a:r>
            <a:br>
              <a:rPr lang="en-US" sz="1800" dirty="0"/>
            </a:br>
            <a:r>
              <a:rPr lang="en-US" sz="1800" b="1" dirty="0">
                <a:hlinkClick r:id="rId3"/>
              </a:rPr>
              <a:t>2 Authorizes Bonds to Fund Existing Housing Program for Individuals with Mental Illness. Legislative Statute.</a:t>
            </a:r>
            <a:r>
              <a:rPr lang="en-US" sz="1800" dirty="0"/>
              <a:t/>
            </a:r>
            <a:br>
              <a:rPr lang="en-US" sz="1800" dirty="0"/>
            </a:br>
            <a:r>
              <a:rPr lang="en-US" sz="1800" b="1" dirty="0">
                <a:hlinkClick r:id="rId4"/>
              </a:rPr>
              <a:t>3 Authorizes Bonds to Fund Projects for Water Supply and Quality, Watershed, Fish, Wildlife, Water Conveyance, and Groundwater Sustainability and Storage. Initiative Statute.</a:t>
            </a:r>
            <a:r>
              <a:rPr lang="en-US" sz="1800" dirty="0"/>
              <a:t/>
            </a:r>
            <a:br>
              <a:rPr lang="en-US" sz="1800" dirty="0"/>
            </a:br>
            <a:r>
              <a:rPr lang="en-US" sz="1800" b="1" dirty="0">
                <a:hlinkClick r:id="rId5"/>
              </a:rPr>
              <a:t>4 Authorizes Bonds Funding Construction at Hospitals Providing Children’s Health Care. Initiative Statute.</a:t>
            </a:r>
            <a:r>
              <a:rPr lang="en-US" sz="1800" dirty="0"/>
              <a:t/>
            </a:r>
            <a:br>
              <a:rPr lang="en-US" sz="1800" dirty="0"/>
            </a:br>
            <a:r>
              <a:rPr lang="en-US" sz="1800" b="1" dirty="0">
                <a:hlinkClick r:id="rId6"/>
              </a:rPr>
              <a:t>5 Changes Requirements for Certain Property Owners to Transfer Their Property Tax Base to Replacement Property. Initiative Constitutional Amendment and Statute.</a:t>
            </a:r>
            <a:r>
              <a:rPr lang="en-US" sz="1800" dirty="0"/>
              <a:t/>
            </a:r>
            <a:br>
              <a:rPr lang="en-US" sz="1800" dirty="0"/>
            </a:br>
            <a:r>
              <a:rPr lang="en-US" sz="1800" b="1" dirty="0">
                <a:hlinkClick r:id="rId7"/>
              </a:rPr>
              <a:t>6 Eliminates Certain Road Repair and Transportation Funding. Requires Certain Fuel Taxes and Vehicle Fees Be Approved by the Electorate. Initiative Constitutional Amendment.</a:t>
            </a:r>
            <a:r>
              <a:rPr lang="en-US" sz="1800" dirty="0"/>
              <a:t/>
            </a:r>
            <a:br>
              <a:rPr lang="en-US" sz="1800" dirty="0"/>
            </a:br>
            <a:r>
              <a:rPr lang="en-US" sz="1800" b="1" dirty="0">
                <a:hlinkClick r:id="rId8"/>
              </a:rPr>
              <a:t>7 Conforms California Daylight Saving Time to Federal Law. Allows Legislature to Change Daylight Saving Time Period. Legislative Statute.</a:t>
            </a:r>
            <a:r>
              <a:rPr lang="en-US" sz="1800" dirty="0"/>
              <a:t/>
            </a:r>
            <a:br>
              <a:rPr lang="en-US" sz="1800" dirty="0"/>
            </a:br>
            <a:r>
              <a:rPr lang="en-US" sz="1800" b="1" dirty="0">
                <a:hlinkClick r:id="rId9"/>
              </a:rPr>
              <a:t>8 Regulates Amounts Outpatient Kidney Dialysis Clinics Charge for Dialysis Treatment. Initiative Statute.</a:t>
            </a:r>
            <a:r>
              <a:rPr lang="en-US" sz="1800"/>
              <a:t/>
            </a:r>
            <a:br>
              <a:rPr lang="en-US" sz="1800"/>
            </a:br>
            <a:r>
              <a:rPr lang="en-US" sz="1800" dirty="0"/>
              <a:t/>
            </a:r>
            <a:br>
              <a:rPr lang="en-US" sz="1800" dirty="0"/>
            </a:br>
            <a:r>
              <a:rPr lang="en-US" sz="1800" b="1" dirty="0">
                <a:hlinkClick r:id="rId10"/>
              </a:rPr>
              <a:t>10 Expands Local Governments’ Authority to Enact Rent Control on Residential Property. Initiative Statute.</a:t>
            </a:r>
            <a:r>
              <a:rPr lang="en-US" sz="1800" dirty="0"/>
              <a:t/>
            </a:r>
            <a:br>
              <a:rPr lang="en-US" sz="1800" dirty="0"/>
            </a:br>
            <a:r>
              <a:rPr lang="en-US" sz="1800" b="1" dirty="0">
                <a:hlinkClick r:id="rId11"/>
              </a:rPr>
              <a:t>11 Requires Private-Sector Emergency Ambulance Employees to Remain On-Call During Work Breaks. Eliminates Certain Employer Liability. Initiative Statute.</a:t>
            </a:r>
            <a:r>
              <a:rPr lang="en-US" sz="1800" dirty="0"/>
              <a:t/>
            </a:r>
            <a:br>
              <a:rPr lang="en-US" sz="1800" dirty="0"/>
            </a:br>
            <a:r>
              <a:rPr lang="en-US" sz="1800" b="1" u="sng" dirty="0">
                <a:hlinkClick r:id="rId12"/>
              </a:rPr>
              <a:t>12 Establishes New Standards for Confinement of Specified Farm Animals; Bans Sale of Noncomplying Products. Initiative Statute.</a:t>
            </a:r>
            <a:r>
              <a:rPr lang="en-US" dirty="0"/>
              <a:t/>
            </a:r>
            <a:br>
              <a:rPr lang="en-US" dirty="0"/>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372600" cy="2057400"/>
          </a:xfrm>
        </p:spPr>
        <p:txBody>
          <a:bodyPr>
            <a:normAutofit fontScale="90000"/>
          </a:bodyPr>
          <a:lstStyle/>
          <a:p>
            <a:pPr marL="0" marR="0"/>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sz="4900" b="1" u="sng" dirty="0" smtClean="0">
                <a:latin typeface="Arial" pitchFamily="34" charset="0"/>
                <a:ea typeface="Times New Roman"/>
                <a:cs typeface="Arial" pitchFamily="34" charset="0"/>
              </a:rPr>
              <a:t>The Scenario</a:t>
            </a:r>
            <a:r>
              <a:rPr lang="en-US" sz="4900" b="1" dirty="0" smtClean="0">
                <a:latin typeface="Arial" pitchFamily="34" charset="0"/>
                <a:ea typeface="Times New Roman"/>
                <a:cs typeface="Arial" pitchFamily="34" charset="0"/>
              </a:rPr>
              <a:t> </a:t>
            </a:r>
            <a:br>
              <a:rPr lang="en-US" sz="4900" b="1"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Each group (2 students per group) </a:t>
            </a:r>
            <a:r>
              <a:rPr lang="en-US" sz="3600" dirty="0">
                <a:latin typeface="Arial" pitchFamily="34" charset="0"/>
                <a:ea typeface="Times New Roman"/>
                <a:cs typeface="Arial" pitchFamily="34" charset="0"/>
              </a:rPr>
              <a:t>has been chosen </a:t>
            </a:r>
            <a:r>
              <a:rPr lang="en-US" sz="3600" dirty="0" smtClean="0">
                <a:latin typeface="Arial" pitchFamily="34" charset="0"/>
                <a:ea typeface="Times New Roman"/>
                <a:cs typeface="Arial" pitchFamily="34" charset="0"/>
              </a:rPr>
              <a:t>to act as persuasive speakers that will promote the new propositions in California. There will be two sides opposing sides (pro/yes or con/no) to the new proposition.  Each side will write a persuasive essay (300 words) and create </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a Power Point with eight to ten (8-10) slides that will explain the essay about the proposition. </a:t>
            </a:r>
            <a:br>
              <a:rPr lang="en-US" sz="3600" dirty="0" smtClean="0">
                <a:latin typeface="Arial" pitchFamily="34" charset="0"/>
                <a:ea typeface="Times New Roman"/>
                <a:cs typeface="Arial" pitchFamily="34" charset="0"/>
              </a:rPr>
            </a:b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086600"/>
          </a:xfrm>
        </p:spPr>
        <p:txBody>
          <a:bodyPr>
            <a:noAutofit/>
          </a:bodyPr>
          <a:lstStyle/>
          <a:p>
            <a:r>
              <a:rPr lang="en-US" sz="4000" b="1" u="sng" dirty="0">
                <a:latin typeface="Arial" pitchFamily="34" charset="0"/>
                <a:cs typeface="Arial" pitchFamily="34" charset="0"/>
              </a:rPr>
              <a:t>Procedures</a:t>
            </a:r>
            <a:br>
              <a:rPr lang="en-US" sz="4000" b="1" u="sng" dirty="0">
                <a:latin typeface="Arial" pitchFamily="34" charset="0"/>
                <a:cs typeface="Arial" pitchFamily="34" charset="0"/>
              </a:rPr>
            </a:br>
            <a:r>
              <a:rPr lang="en-US" sz="4000" b="1" dirty="0" smtClean="0">
                <a:latin typeface="Arial" pitchFamily="34" charset="0"/>
                <a:cs typeface="Arial" pitchFamily="34" charset="0"/>
              </a:rPr>
              <a:t>Step </a:t>
            </a:r>
            <a:r>
              <a:rPr lang="en-US" sz="4000" b="1" dirty="0">
                <a:latin typeface="Arial" pitchFamily="34" charset="0"/>
                <a:cs typeface="Arial" pitchFamily="34" charset="0"/>
              </a:rPr>
              <a:t>1. Brainstorm </a:t>
            </a:r>
            <a:r>
              <a:rPr lang="en-US" sz="4000" dirty="0">
                <a:latin typeface="Arial" pitchFamily="34" charset="0"/>
                <a:cs typeface="Arial" pitchFamily="34" charset="0"/>
              </a:rPr>
              <a:t>- Each group will work together to examine the assigned </a:t>
            </a:r>
            <a:r>
              <a:rPr lang="en-US" sz="4000" dirty="0" smtClean="0">
                <a:latin typeface="Arial" pitchFamily="34" charset="0"/>
                <a:cs typeface="Arial" pitchFamily="34" charset="0"/>
              </a:rPr>
              <a:t>proposition. </a:t>
            </a:r>
            <a:r>
              <a:rPr lang="en-US" sz="4000" dirty="0">
                <a:latin typeface="Arial" pitchFamily="34" charset="0"/>
                <a:cs typeface="Arial" pitchFamily="34" charset="0"/>
              </a:rPr>
              <a:t/>
            </a:r>
            <a:br>
              <a:rPr lang="en-US" sz="4000" dirty="0">
                <a:latin typeface="Arial" pitchFamily="34" charset="0"/>
                <a:cs typeface="Arial" pitchFamily="34" charset="0"/>
              </a:rPr>
            </a:br>
            <a:r>
              <a:rPr lang="en-US" sz="4000" b="1" dirty="0" smtClean="0">
                <a:latin typeface="Arial" pitchFamily="34" charset="0"/>
                <a:cs typeface="Arial" pitchFamily="34" charset="0"/>
              </a:rPr>
              <a:t>Step 2. Write a persuasive essay (300 words minimum) – </a:t>
            </a:r>
            <a:r>
              <a:rPr lang="en-US" sz="4000" dirty="0" smtClean="0">
                <a:latin typeface="Arial" pitchFamily="34" charset="0"/>
                <a:cs typeface="Arial" pitchFamily="34" charset="0"/>
              </a:rPr>
              <a:t>Each student in the group </a:t>
            </a:r>
            <a:r>
              <a:rPr lang="en-US" sz="4000" dirty="0" smtClean="0">
                <a:latin typeface="Arial" pitchFamily="34" charset="0"/>
                <a:cs typeface="Arial" pitchFamily="34" charset="0"/>
              </a:rPr>
              <a:t>will (write 150 words) is </a:t>
            </a:r>
            <a:r>
              <a:rPr lang="en-US" sz="4000" dirty="0" smtClean="0">
                <a:latin typeface="Arial" pitchFamily="34" charset="0"/>
                <a:cs typeface="Arial" pitchFamily="34" charset="0"/>
              </a:rPr>
              <a:t>responsible for contributing in the essay. The essay will be collected as group work. Students that do not contribute will not get any </a:t>
            </a:r>
            <a:r>
              <a:rPr lang="en-US" sz="4000" dirty="0" smtClean="0">
                <a:latin typeface="Arial" pitchFamily="34" charset="0"/>
                <a:cs typeface="Arial" pitchFamily="34" charset="0"/>
              </a:rPr>
              <a:t>credit. </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479367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latin typeface="Arial" pitchFamily="34" charset="0"/>
                <a:cs typeface="Arial" pitchFamily="34" charset="0"/>
              </a:rPr>
              <a:t>Introduction (Peter Smith – 50 words)</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latin typeface="Arial" pitchFamily="34" charset="0"/>
                <a:cs typeface="Arial" pitchFamily="34" charset="0"/>
              </a:rPr>
            </a:br>
            <a:r>
              <a:rPr lang="en-US" sz="2200" dirty="0" smtClean="0">
                <a:latin typeface="Arial" pitchFamily="34" charset="0"/>
                <a:cs typeface="Arial" pitchFamily="34" charset="0"/>
              </a:rPr>
              <a:t> </a:t>
            </a:r>
            <a:r>
              <a:rPr lang="en-US" sz="2200" b="1" dirty="0" smtClean="0">
                <a:latin typeface="Arial" pitchFamily="34" charset="0"/>
                <a:cs typeface="Arial" pitchFamily="34" charset="0"/>
              </a:rPr>
              <a:t> Body (Joe Wilson – 100)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2200" b="1" dirty="0" smtClean="0">
                <a:latin typeface="Arial" pitchFamily="34" charset="0"/>
                <a:cs typeface="Arial" pitchFamily="34" charset="0"/>
              </a:rPr>
              <a:t>Body </a:t>
            </a:r>
            <a:r>
              <a:rPr lang="en-US" sz="2200" b="1" dirty="0">
                <a:latin typeface="Arial" pitchFamily="34" charset="0"/>
                <a:cs typeface="Arial" pitchFamily="34" charset="0"/>
              </a:rPr>
              <a:t>(Peter Smith – </a:t>
            </a:r>
            <a:r>
              <a:rPr lang="en-US" sz="2200" b="1" dirty="0" smtClean="0">
                <a:latin typeface="Arial" pitchFamily="34" charset="0"/>
                <a:cs typeface="Arial" pitchFamily="34" charset="0"/>
              </a:rPr>
              <a:t>100 </a:t>
            </a:r>
            <a:r>
              <a:rPr lang="en-US" sz="2200" b="1" dirty="0">
                <a:latin typeface="Arial" pitchFamily="34" charset="0"/>
                <a:cs typeface="Arial" pitchFamily="34" charset="0"/>
              </a:rPr>
              <a:t>words)</a:t>
            </a:r>
            <a:br>
              <a:rPr lang="en-US" sz="2200" b="1" dirty="0">
                <a:latin typeface="Arial" pitchFamily="34" charset="0"/>
                <a:cs typeface="Arial" pitchFamily="34" charset="0"/>
              </a:rPr>
            </a:br>
            <a:r>
              <a:rPr lang="en-US" sz="1800" dirty="0">
                <a:latin typeface="Arial" pitchFamily="34" charset="0"/>
                <a:cs typeface="Arial" pitchFamily="34" charset="0"/>
              </a:rPr>
              <a:t>Funding </a:t>
            </a:r>
            <a:r>
              <a:rPr lang="en-US" sz="1800" dirty="0" smtClean="0">
                <a:latin typeface="Arial" pitchFamily="34" charset="0"/>
                <a:cs typeface="Arial" pitchFamily="34" charset="0"/>
              </a:rPr>
              <a:t>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2200" b="1" dirty="0" smtClean="0">
                <a:latin typeface="Arial" pitchFamily="34" charset="0"/>
                <a:cs typeface="Arial" pitchFamily="34" charset="0"/>
              </a:rPr>
              <a:t>Conclusion (Joe </a:t>
            </a:r>
            <a:r>
              <a:rPr lang="en-US" sz="2200" b="1" dirty="0">
                <a:latin typeface="Arial" pitchFamily="34" charset="0"/>
                <a:cs typeface="Arial" pitchFamily="34" charset="0"/>
              </a:rPr>
              <a:t>Wilson – 50)</a:t>
            </a:r>
            <a:r>
              <a:rPr lang="en-US" sz="1400" dirty="0">
                <a:latin typeface="Arial" pitchFamily="34" charset="0"/>
                <a:cs typeface="Arial" pitchFamily="34" charset="0"/>
              </a:rPr>
              <a:t/>
            </a:r>
            <a:br>
              <a:rPr lang="en-US" sz="1400" dirty="0">
                <a:latin typeface="Arial" pitchFamily="34" charset="0"/>
                <a:cs typeface="Arial" pitchFamily="34" charset="0"/>
              </a:rPr>
            </a:br>
            <a:r>
              <a:rPr lang="en-US" sz="1800" dirty="0" smtClean="0">
                <a:latin typeface="Arial" pitchFamily="34" charset="0"/>
                <a:cs typeface="Arial" pitchFamily="34" charset="0"/>
              </a:rPr>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xmlns="" val="5318255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r>
              <a:rPr lang="en-US" dirty="0" smtClean="0">
                <a:latin typeface="Arial" pitchFamily="34" charset="0"/>
                <a:cs typeface="Arial" pitchFamily="34" charset="0"/>
              </a:rPr>
              <a:t>What is a persuasive essay?</a:t>
            </a:r>
            <a:br>
              <a:rPr lang="en-US" dirty="0" smtClean="0">
                <a:latin typeface="Arial" pitchFamily="34" charset="0"/>
                <a:cs typeface="Arial" pitchFamily="34" charset="0"/>
              </a:rPr>
            </a:br>
            <a:r>
              <a:rPr lang="en-US" dirty="0" smtClean="0">
                <a:latin typeface="Arial" pitchFamily="34" charset="0"/>
                <a:cs typeface="Arial" pitchFamily="34" charset="0"/>
              </a:rPr>
              <a:t>It’s an essay that </a:t>
            </a:r>
            <a:r>
              <a:rPr lang="en-US" dirty="0" smtClean="0"/>
              <a:t>uses </a:t>
            </a:r>
            <a:r>
              <a:rPr lang="en-US" dirty="0"/>
              <a:t>logic and reason to show that one idea is more legitimate than another. It attempts to </a:t>
            </a:r>
            <a:r>
              <a:rPr lang="en-US" b="1" dirty="0"/>
              <a:t>persuade</a:t>
            </a:r>
            <a:r>
              <a:rPr lang="en-US" dirty="0"/>
              <a:t> a reader to adopt a certain point of view or to take a particular action.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b="1" dirty="0" smtClean="0"/>
              <a:t>What do you need for a </a:t>
            </a:r>
            <a:r>
              <a:rPr lang="en-US" b="1" dirty="0"/>
              <a:t>persuasive </a:t>
            </a:r>
            <a:r>
              <a:rPr lang="en-US" b="1" dirty="0" smtClean="0"/>
              <a:t>essay?</a:t>
            </a:r>
            <a:br>
              <a:rPr lang="en-US" b="1" dirty="0" smtClean="0"/>
            </a:br>
            <a:r>
              <a:rPr lang="en-US" dirty="0" smtClean="0"/>
              <a:t>- Thorough </a:t>
            </a:r>
            <a:r>
              <a:rPr lang="en-US" dirty="0"/>
              <a:t>research </a:t>
            </a:r>
            <a:r>
              <a:rPr lang="en-US" dirty="0" smtClean="0"/>
              <a:t>on your </a:t>
            </a:r>
            <a:r>
              <a:rPr lang="en-US" dirty="0"/>
              <a:t>topic. </a:t>
            </a:r>
            <a:br>
              <a:rPr lang="en-US" dirty="0"/>
            </a:br>
            <a:r>
              <a:rPr lang="en-US" dirty="0" smtClean="0"/>
              <a:t>- Think </a:t>
            </a:r>
            <a:r>
              <a:rPr lang="en-US" dirty="0"/>
              <a:t>about the structure of your essay. </a:t>
            </a:r>
            <a:br>
              <a:rPr lang="en-US" dirty="0"/>
            </a:br>
            <a:r>
              <a:rPr lang="en-US" dirty="0" smtClean="0"/>
              <a:t>- Support </a:t>
            </a:r>
            <a:r>
              <a:rPr lang="en-US" dirty="0"/>
              <a:t>your </a:t>
            </a:r>
            <a:r>
              <a:rPr lang="en-US" dirty="0" smtClean="0"/>
              <a:t>argument(s). </a:t>
            </a:r>
            <a:r>
              <a:rPr lang="en-US" dirty="0" smtClean="0"/>
              <a:t/>
            </a:r>
            <a:br>
              <a:rPr lang="en-US" dirty="0" smtClean="0"/>
            </a:br>
            <a:r>
              <a:rPr lang="en-US" dirty="0" smtClean="0"/>
              <a:t>- Know </a:t>
            </a:r>
            <a:r>
              <a:rPr lang="en-US" dirty="0"/>
              <a:t>your </a:t>
            </a:r>
            <a:r>
              <a:rPr lang="en-US" dirty="0" smtClean="0"/>
              <a:t>audience</a:t>
            </a:r>
            <a:r>
              <a:rPr lang="en-US" dirty="0" smtClean="0"/>
              <a:t> </a:t>
            </a:r>
            <a:r>
              <a:rPr lang="en-US" dirty="0" smtClean="0"/>
              <a:t>(Do they support, disagree, or undecided on the topic). If they do not agree with the proposition, then the speech will require a lot of evidence that it’s  important and necessary. </a:t>
            </a:r>
            <a:r>
              <a:rPr lang="en-US" dirty="0"/>
              <a:t/>
            </a:r>
            <a:br>
              <a:rPr lang="en-US" dirty="0"/>
            </a:br>
            <a:r>
              <a:rPr lang="en-US" sz="3200" dirty="0"/>
              <a:t/>
            </a:r>
            <a:br>
              <a:rPr lang="en-US" sz="3200" dirty="0"/>
            </a:br>
            <a:endParaRPr lang="en-US" sz="3200" dirty="0"/>
          </a:p>
        </p:txBody>
      </p:sp>
    </p:spTree>
    <p:extLst>
      <p:ext uri="{BB962C8B-B14F-4D97-AF65-F5344CB8AC3E}">
        <p14:creationId xmlns:p14="http://schemas.microsoft.com/office/powerpoint/2010/main" xmlns="" val="3453036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normAutofit fontScale="90000"/>
          </a:bodyPr>
          <a:lstStyle/>
          <a:p>
            <a:r>
              <a:rPr lang="en-US" sz="3200" dirty="0"/>
              <a:t/>
            </a:r>
            <a:br>
              <a:rPr lang="en-US" sz="3200" dirty="0"/>
            </a:br>
            <a:r>
              <a:rPr lang="en-US" sz="4000" b="1" dirty="0" smtClean="0"/>
              <a:t>Essay</a:t>
            </a:r>
            <a:r>
              <a:rPr lang="en-US" sz="4000" dirty="0"/>
              <a:t/>
            </a:r>
            <a:br>
              <a:rPr lang="en-US" sz="4000" dirty="0"/>
            </a:br>
            <a:r>
              <a:rPr lang="en-US" sz="4000" b="1" dirty="0"/>
              <a:t>I</a:t>
            </a:r>
            <a:r>
              <a:rPr lang="en-US" sz="4000" b="1" dirty="0" smtClean="0"/>
              <a:t>ntroduction </a:t>
            </a:r>
            <a:r>
              <a:rPr lang="en-US" sz="4000" dirty="0" smtClean="0"/>
              <a:t>– It should </a:t>
            </a:r>
            <a:r>
              <a:rPr lang="en-US" sz="4000" dirty="0"/>
              <a:t>grab the readers' attention and provide background information about your subject. </a:t>
            </a:r>
            <a:r>
              <a:rPr lang="en-US" sz="4000" dirty="0" smtClean="0"/>
              <a:t>You need to take a stance in the beginning to clearly state your side (pro or con).</a:t>
            </a:r>
            <a:br>
              <a:rPr lang="en-US" sz="4000" dirty="0" smtClean="0"/>
            </a:br>
            <a:r>
              <a:rPr lang="en-US" sz="4000" dirty="0" smtClean="0"/>
              <a:t/>
            </a:r>
            <a:br>
              <a:rPr lang="en-US" sz="4000" dirty="0" smtClean="0"/>
            </a:br>
            <a:r>
              <a:rPr lang="en-US" sz="4000" b="1" dirty="0" smtClean="0"/>
              <a:t>Body </a:t>
            </a:r>
            <a:r>
              <a:rPr lang="en-US" sz="4000" dirty="0" smtClean="0"/>
              <a:t>– It should support your arguments. </a:t>
            </a:r>
            <a:br>
              <a:rPr lang="en-US" sz="4000" dirty="0" smtClean="0"/>
            </a:br>
            <a:r>
              <a:rPr lang="en-US" sz="4000" dirty="0"/>
              <a:t/>
            </a:r>
            <a:br>
              <a:rPr lang="en-US" sz="4000" dirty="0"/>
            </a:br>
            <a:r>
              <a:rPr lang="en-US" sz="4000" b="1" dirty="0"/>
              <a:t>C</a:t>
            </a:r>
            <a:r>
              <a:rPr lang="en-US" sz="4000" b="1" dirty="0" smtClean="0"/>
              <a:t>onclusion</a:t>
            </a:r>
            <a:r>
              <a:rPr lang="en-US" sz="4000" dirty="0" smtClean="0"/>
              <a:t> – It should reiterate the key points </a:t>
            </a:r>
            <a:r>
              <a:rPr lang="en-US" sz="4000" dirty="0" smtClean="0"/>
              <a:t>of </a:t>
            </a:r>
            <a:r>
              <a:rPr lang="en-US" sz="4000" dirty="0" smtClean="0"/>
              <a:t>the essay.</a:t>
            </a:r>
            <a:r>
              <a:rPr lang="en-US" sz="4000" dirty="0"/>
              <a:t/>
            </a:r>
            <a:br>
              <a:rPr lang="en-US" sz="4000" dirty="0"/>
            </a:br>
            <a:endParaRPr lang="en-US" sz="4000" dirty="0"/>
          </a:p>
        </p:txBody>
      </p:sp>
    </p:spTree>
    <p:extLst>
      <p:ext uri="{BB962C8B-B14F-4D97-AF65-F5344CB8AC3E}">
        <p14:creationId xmlns:p14="http://schemas.microsoft.com/office/powerpoint/2010/main" xmlns="" val="3453036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9" y="0"/>
            <a:ext cx="9144000" cy="6858000"/>
          </a:xfrm>
        </p:spPr>
        <p:txBody>
          <a:bodyPr>
            <a:noAutofit/>
          </a:bodyPr>
          <a:lstStyle/>
          <a:p>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500" b="1" dirty="0" smtClean="0">
                <a:latin typeface="Arial" pitchFamily="34" charset="0"/>
                <a:cs typeface="Arial" pitchFamily="34" charset="0"/>
              </a:rPr>
              <a:t> </a:t>
            </a:r>
            <a:r>
              <a:rPr lang="en-US" sz="4000" b="1" dirty="0" smtClean="0">
                <a:latin typeface="Arial" pitchFamily="34" charset="0"/>
                <a:cs typeface="Arial" pitchFamily="34" charset="0"/>
              </a:rPr>
              <a:t>Step 3. Create a Power Point – </a:t>
            </a:r>
            <a:r>
              <a:rPr lang="en-US" sz="4000" dirty="0" smtClean="0">
                <a:latin typeface="Arial" pitchFamily="34" charset="0"/>
                <a:cs typeface="Arial" pitchFamily="34" charset="0"/>
              </a:rPr>
              <a:t>Use the essay to</a:t>
            </a:r>
            <a:r>
              <a:rPr lang="en-US" sz="4000" b="1" dirty="0" smtClean="0">
                <a:latin typeface="Arial" pitchFamily="34" charset="0"/>
                <a:cs typeface="Arial" pitchFamily="34" charset="0"/>
              </a:rPr>
              <a:t> </a:t>
            </a:r>
            <a:r>
              <a:rPr lang="en-US" sz="4000" dirty="0" smtClean="0">
                <a:latin typeface="Arial" pitchFamily="34" charset="0"/>
                <a:cs typeface="Arial" pitchFamily="34" charset="0"/>
              </a:rPr>
              <a:t>highlight the key points of your proposition into the PowerPoint. </a:t>
            </a:r>
            <a:br>
              <a:rPr lang="en-US" sz="4000" dirty="0" smtClean="0">
                <a:latin typeface="Arial" pitchFamily="34" charset="0"/>
                <a:cs typeface="Arial" pitchFamily="34" charset="0"/>
              </a:rPr>
            </a:b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b="1" dirty="0" smtClean="0">
                <a:latin typeface="Arial" pitchFamily="34" charset="0"/>
                <a:cs typeface="Arial" pitchFamily="34" charset="0"/>
              </a:rPr>
              <a:t>Visual Effects in Power Point</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Use visuals (pictures, graphs) that are related to the topic to get a good grade for your presentation.</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xmlns="" val="47936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4000" b="1" dirty="0" smtClean="0">
                <a:latin typeface="Arial" pitchFamily="34" charset="0"/>
                <a:cs typeface="Arial" pitchFamily="34" charset="0"/>
              </a:rPr>
              <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Step 4.</a:t>
            </a:r>
            <a:r>
              <a:rPr lang="en-US" sz="4000" dirty="0" smtClean="0">
                <a:latin typeface="Arial" pitchFamily="34" charset="0"/>
                <a:cs typeface="Arial" pitchFamily="34" charset="0"/>
              </a:rPr>
              <a:t> “</a:t>
            </a:r>
            <a:r>
              <a:rPr lang="en-US" sz="4000" b="1" dirty="0" smtClean="0">
                <a:latin typeface="Arial" pitchFamily="34" charset="0"/>
                <a:cs typeface="Arial" pitchFamily="34" charset="0"/>
              </a:rPr>
              <a:t>The Process” (Participation in the activity) </a:t>
            </a:r>
            <a:r>
              <a:rPr lang="en-US" sz="4000" dirty="0" smtClean="0">
                <a:latin typeface="Arial" pitchFamily="34" charset="0"/>
                <a:cs typeface="Arial" pitchFamily="34" charset="0"/>
              </a:rPr>
              <a:t>– The Instructor will monitor the students working in groups. Student that are not working will not get credit for the assignment. Make sure you are working and contributing to the process!</a:t>
            </a:r>
            <a:br>
              <a:rPr lang="en-US" sz="4000" dirty="0" smtClean="0">
                <a:latin typeface="Arial" pitchFamily="34" charset="0"/>
                <a:cs typeface="Arial" pitchFamily="34" charset="0"/>
              </a:rPr>
            </a:br>
            <a:r>
              <a:rPr lang="en-US" sz="4000" b="1" dirty="0" smtClean="0">
                <a:latin typeface="Arial" pitchFamily="34" charset="0"/>
                <a:cs typeface="Arial" pitchFamily="34" charset="0"/>
              </a:rPr>
              <a:t>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xmlns="" val="479367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33</Words>
  <Application>Microsoft Office PowerPoint</Application>
  <PresentationFormat>On-screen Show (4:3)</PresentationFormat>
  <Paragraphs>11</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“2018 Propositions”</vt:lpstr>
      <vt:lpstr>        The Scenario  Each group (2 students per group) has been chosen to act as persuasive speakers that will promote the new propositions in California. There will be two sides opposing sides (pro/yes or con/no) to the new proposition.  Each side will write a persuasive essay (300 words) and create  a Power Point with eight to ten (8-10) slides that will explain the essay about the proposition.  </vt:lpstr>
      <vt:lpstr>Procedures Step 1. Brainstorm - Each group will work together to examine the assigned proposition.  Step 2. Write a persuasive essay (300 words minimum) – Each student in the group will (write 150 words) is responsible for contributing in the essay. The essay will be collected as group work. Students that do not contribute will not get any credit. </vt:lpstr>
      <vt:lpstr>Introduction (Peter Smith – 50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100)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Body (Peter Smith – 100 words)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(Joe Wilson – 50)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What is a persuasive essay? It’s an essay that uses logic and reason to show that one idea is more legitimate than another. It attempts to persuade a reader to adopt a certain point of view or to take a particular action.</vt:lpstr>
      <vt:lpstr>What do you need for a persuasive essay? - Thorough research on your topic.  - Think about the structure of your essay.  - Support your argument(s).  - Know your audience (Do they support, disagree, or undecided on the topic). If they do not agree with the proposition, then the speech will require a lot of evidence that it’s  important and necessary.   </vt:lpstr>
      <vt:lpstr> Essay Introduction – It should grab the readers' attention and provide background information about your subject. You need to take a stance in the beginning to clearly state your side (pro or con).  Body – It should support your arguments.   Conclusion – It should reiterate the key points of the essay. </vt:lpstr>
      <vt:lpstr>  Step 3. Create a Power Point – Use the essay to highlight the key points of your proposition into the PowerPoint.   Visual Effects in Power Point Use visuals (pictures, graphs) that are related to the topic to get a good grade for your presentation.</vt:lpstr>
      <vt:lpstr> Step 4. “The Process” (Participation in the activity) – The Instructor will monitor the students working in groups. Student that are not working will not get credit for the assignment. Make sure you are working and contributing to the process!  </vt:lpstr>
      <vt:lpstr>What will be collected/graded? 1. Persuasive Essay (1 per group) 2. Power Point (1 per group)  3. Power Point presentation  (Two to three minutes per group) Make sure you are loud and clear. 4. Participation – make sure you are working in the lab and in class or you will not get credit. </vt:lpstr>
      <vt:lpstr>  2018 California Propositions  1 Authorizes Bonds to Fund Specified Housing Assistance Programs. Legislative Statute. 2 Authorizes Bonds to Fund Existing Housing Program for Individuals with Mental Illness. Legislative Statute. 3 Authorizes Bonds to Fund Projects for Water Supply and Quality, Watershed, Fish, Wildlife, Water Conveyance, and Groundwater Sustainability and Storage. Initiative Statute. 4 Authorizes Bonds Funding Construction at Hospitals Providing Children’s Health Care. Initiative Statute. 5 Changes Requirements for Certain Property Owners to Transfer Their Property Tax Base to Replacement Property. Initiative Constitutional Amendment and Statute. 6 Eliminates Certain Road Repair and Transportation Funding. Requires Certain Fuel Taxes and Vehicle Fees Be Approved by the Electorate. Initiative Constitutional Amendment. 7 Conforms California Daylight Saving Time to Federal Law. Allows Legislature to Change Daylight Saving Time Period. Legislative Statute. 8 Regulates Amounts Outpatient Kidney Dialysis Clinics Charge for Dialysis Treatment. Initiative Statute.  10 Expands Local Governments’ Authority to Enact Rent Control on Residential Property. Initiative Statute. 11 Requires Private-Sector Emergency Ambulance Employees to Remain On-Call During Work Breaks. Eliminates Certain Employer Liability. Initiative Statute. 12 Establishes New Standards for Confinement of Specified Farm Animals; Bans Sale of Noncomplying Products. Initiative Statute.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Alex Arcega</cp:lastModifiedBy>
  <cp:revision>172</cp:revision>
  <dcterms:created xsi:type="dcterms:W3CDTF">2013-08-17T16:33:59Z</dcterms:created>
  <dcterms:modified xsi:type="dcterms:W3CDTF">2018-10-17T15:06:41Z</dcterms:modified>
</cp:coreProperties>
</file>