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5" r:id="rId2"/>
    <p:sldId id="306" r:id="rId3"/>
    <p:sldId id="325" r:id="rId4"/>
    <p:sldId id="326" r:id="rId5"/>
    <p:sldId id="330" r:id="rId6"/>
    <p:sldId id="342" r:id="rId7"/>
    <p:sldId id="341" r:id="rId8"/>
    <p:sldId id="329" r:id="rId9"/>
    <p:sldId id="331" r:id="rId10"/>
    <p:sldId id="332" r:id="rId11"/>
    <p:sldId id="320" r:id="rId12"/>
    <p:sldId id="344" r:id="rId13"/>
    <p:sldId id="343" r:id="rId14"/>
    <p:sldId id="34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8" autoAdjust="0"/>
    <p:restoredTop sz="86443" autoAdjust="0"/>
  </p:normalViewPr>
  <p:slideViewPr>
    <p:cSldViewPr>
      <p:cViewPr varScale="1">
        <p:scale>
          <a:sx n="57" d="100"/>
          <a:sy n="57" d="100"/>
        </p:scale>
        <p:origin x="-90" y="-9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37D4E8-C4A4-46A7-B183-ADD285976199}" type="datetimeFigureOut">
              <a:rPr lang="en-US" smtClean="0"/>
              <a:pPr/>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9812F-FDB5-46D3-AB48-DCE3F0F710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7D4E8-C4A4-46A7-B183-ADD285976199}" type="datetimeFigureOut">
              <a:rPr lang="en-US" smtClean="0"/>
              <a:pPr/>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9812F-FDB5-46D3-AB48-DCE3F0F710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7D4E8-C4A4-46A7-B183-ADD285976199}" type="datetimeFigureOut">
              <a:rPr lang="en-US" smtClean="0"/>
              <a:pPr/>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9812F-FDB5-46D3-AB48-DCE3F0F710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7D4E8-C4A4-46A7-B183-ADD285976199}" type="datetimeFigureOut">
              <a:rPr lang="en-US" smtClean="0"/>
              <a:pPr/>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9812F-FDB5-46D3-AB48-DCE3F0F710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37D4E8-C4A4-46A7-B183-ADD285976199}" type="datetimeFigureOut">
              <a:rPr lang="en-US" smtClean="0"/>
              <a:pPr/>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9812F-FDB5-46D3-AB48-DCE3F0F710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37D4E8-C4A4-46A7-B183-ADD285976199}" type="datetimeFigureOut">
              <a:rPr lang="en-US" smtClean="0"/>
              <a:pPr/>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C9812F-FDB5-46D3-AB48-DCE3F0F710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37D4E8-C4A4-46A7-B183-ADD285976199}" type="datetimeFigureOut">
              <a:rPr lang="en-US" smtClean="0"/>
              <a:pPr/>
              <a:t>5/3/2017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C9812F-FDB5-46D3-AB48-DCE3F0F710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37D4E8-C4A4-46A7-B183-ADD285976199}" type="datetimeFigureOut">
              <a:rPr lang="en-US" smtClean="0"/>
              <a:pPr/>
              <a:t>5/3/2017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C9812F-FDB5-46D3-AB48-DCE3F0F710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7D4E8-C4A4-46A7-B183-ADD285976199}" type="datetimeFigureOut">
              <a:rPr lang="en-US" smtClean="0"/>
              <a:pPr/>
              <a:t>5/3/2017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C9812F-FDB5-46D3-AB48-DCE3F0F710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37D4E8-C4A4-46A7-B183-ADD285976199}" type="datetimeFigureOut">
              <a:rPr lang="en-US" smtClean="0"/>
              <a:pPr/>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C9812F-FDB5-46D3-AB48-DCE3F0F710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37D4E8-C4A4-46A7-B183-ADD285976199}" type="datetimeFigureOut">
              <a:rPr lang="en-US" smtClean="0"/>
              <a:pPr/>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C9812F-FDB5-46D3-AB48-DCE3F0F710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37D4E8-C4A4-46A7-B183-ADD285976199}" type="datetimeFigureOut">
              <a:rPr lang="en-US" smtClean="0"/>
              <a:pPr/>
              <a:t>5/3/2017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C9812F-FDB5-46D3-AB48-DCE3F0F710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heinterviewguys.com/how-to-write-a-letter-of-interest" TargetMode="External"/><Relationship Id="rId2" Type="http://schemas.openxmlformats.org/officeDocument/2006/relationships/hyperlink" Target="https://www.thebalance.com/letter-of-interest-tips-and-samples-2059708" TargetMode="External"/><Relationship Id="rId1" Type="http://schemas.openxmlformats.org/officeDocument/2006/relationships/slideLayout" Target="../slideLayouts/slideLayout2.xml"/><Relationship Id="rId4" Type="http://schemas.openxmlformats.org/officeDocument/2006/relationships/hyperlink" Target="http://law.uga.edu/cover-lettersletters-interest"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aarcega.weebl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19"/>
            <a:ext cx="8229600" cy="2925762"/>
          </a:xfrm>
        </p:spPr>
        <p:txBody>
          <a:bodyPr/>
          <a:lstStyle/>
          <a:p>
            <a:r>
              <a:rPr lang="en-US" b="1" dirty="0" smtClean="0"/>
              <a:t>College or Career Option Project –</a:t>
            </a:r>
            <a:br>
              <a:rPr lang="en-US" b="1" dirty="0" smtClean="0"/>
            </a:br>
            <a:r>
              <a:rPr lang="en-US" b="1" dirty="0" smtClean="0"/>
              <a:t> Plans After High School</a:t>
            </a:r>
            <a:endParaRPr lang="en-US" b="1" dirty="0"/>
          </a:p>
        </p:txBody>
      </p:sp>
      <p:sp>
        <p:nvSpPr>
          <p:cNvPr id="14338" name="AutoShape 2" descr="data:image/jpeg;base64,/9j/4AAQSkZJRgABAQAAAQABAAD/2wCEAAkGBxASEhUQEBAVFRUWFhUVFhYVFhcVFxYXFhgWFxcVFxYYHSshGRolGxUVITEhJiktLi4uGR8zODMsNygtLisBCgoKDg0OGxAQGi0lHR4rLS0tLS0tLS0rKy0tLS0tLS0tLS8tLTUtLS0tLS0tLS0tLS0tLS0tLS0tLS0tLS0tLf/AABEIAOEA4QMBIgACEQEDEQH/xAAbAAABBQEBAAAAAAAAAAAAAAAAAQIFBgcEA//EAEgQAAEDAgMEBwQGBgkEAwEAAAEAAgMEEQUSIQYxQYEHEyJRYXGRMlKhsRQjQnKSwTNDYoKy0RYkNFN0osLh8BVjc7Nkg9Im/8QAGgEAAgMBAQAAAAAAAAAAAAAAAAECBAUDBv/EAC4RAAICAQMDAgUEAgMAAAAAAAABAgMRBCExBRIyQWEjUYGRoSIzcbEV0RNCQ//aAAwDAQACEQMRAD8A9CmlOTSvSo8kMKaU8phTQDSmlPKYVJCEKaU4pqaAaU1OKQqQDCkKcU0piEKauyhw2aY2ijLu82s0ebjoFIVVHQ0Yz19U2/CJh1Ph3nlZcLtXVV5Pf5ep3p01lvitvmQ9PTvkdljYXHuaLpksbmuLHAhzTYg7we4rmxLpTLPq8OpWRsB9pw1dyHzKs1HVUuNRdZE4QVkYAIOp+68adZGdbHe34HP/AMt+reP6fyX/APFPt8t/wV9KlkY9j3QzMLJG+0063HBzD9ph4EfNC1oTjOPdF7GXOEoPtktxQnJAnWTIiBPCanhJgKlCEBIY4JyQBOSGATgmhPaFEASJ9kJAQOLN6iMvjLi79km1/IKTwSmrjF1s7Q5pAIIbYjz4FLTntjzWw4DGPogBFwWn5LMutdTTRq0VRui4v7mTMkDhcf8ALbwgorWhlRI0ey917dxA/wBkpWhXPujkzbIdsmhpTSnJpXU5jSmlPSBpOgFz3BMBhTSpqm2fkIzzObCzveRf8P8ANRWI7aYXRXbTNNVKPtHVoPnoPTVU7tfVXsnl+xcp0Ntm/C9zrw/A55u01uVvvv7Lbd47+STEsSwmg/TyfSJR+rZuv5A/M2WfY/tviFZcPl6th+xHcaeJ3lQ+FYPNUPyU8L5XccovbzcdBzKzLtdbZ64Xt/s1adBVXu937lqx7pMrZx1dMBTx7gGgF1vPgqZJme4vkcXOO8uJJV6b0VYl1Rk+pz2uIus7Z8LgZb87eKpMkZaS1ws5pLSDvBBsQfG4VJNF0YAvehrJYJGzQPLHt1Dh8iOI8CvFCYGyYHjlLjUQhn+qq4xdrhvBtq6P3mniw/7qIq6aWCXqKhoD9S1w9iVo+0wn4t3grNIpHMc17HFrmkOa4aEEbiCtZO0nX4MajEYQXZiyEglpkeLtbIziw3uLjuPBd9PqZ6eW3D9CtqdLC9b8/M4Wr0soTZrFHzNIkHaba7huP++inAF6Ou1WRUo8M89ZVKuTjLlDLJ7QhOaFM5ggJxQAogOAQlQkMAF6BI0JyTAVCRCQzjo/bHmtnwkWpB9w/JYxh36Qea2enNqT/wCv8lj6vlG1oVszIq83qD5lKV5TuvOfMrupKGWU2jYT48B5laNUlGGWzLti5TwjkKdDA95ysaXHuAJK7sQNDRDNXVALt/Vxm5Ph3n4Ko4x0oyEGPDoBAzdncAXHl/NVreowjtBZf4LVPTpy3nsvyXGTCooG9bXVDIWjhmGY+F72HxVcxPpKpoLsw2mD3buuf8xpc+Wizetqpp3Z55XSO73G/oNwVl2L2Hmrznv1UANnSEXLrb2sHE+J0HjuWbdqbLPN7fJcGpVpaq/FbkLjOPVlW4mpnc4e4DZg/dG9R7YwOC3Cg6O8GcCxt5XD2nNqHFwP3WOsOYWdbfbJnD5mhji6GQExud7QI3sdbS40N+IK4KS4LBJ9FuzFLWGZ9S1z+qMYawGwOYPJLran2R4KTxvpIjpM1Hh1E1nVktzPAY0Eb7RtGuvEkLq6ELdXVX9+L+F64JOjWrqquaaR7YonSvcDq+RwJ0s0Cw5nko7Z3GWbo52pmq6WearLc0Uls7RlBbka6x13gnv4hY5jVV1tRPLwfLI4eRebfCy2qq2IBpBQUlR1MVy55y53SSaavdmGmjdB3DgFjGO4PLRzvppbZmcW6tcDq1wJ4EIjjIEehCVTESWzmDPrKiOnZ9pwzu9xg9tx8h8bKY6QcXbNO2kph9RTARRtbuc4AAkAenqpKiP/AEzDDUHSqrm5Yu9kVr5rHvBzfhUJsZhuZxndqG3Db8XcXcvmVOip22KKOd1qqg5MsWD4eIIgzjvce9x3/wAuSkGhKQlaF6eMVGKiuEeYnJzk5PliEJWhOslATIiEJWhLZOASGIUAJxCVoSAAgpSiyQDUJ+VCAwcWFfpB5rYZJW/RQ3MASwDfu04rFqZ9nBVLaXaisne+Lr3Nha4hrGktu3hmI3rE1jw1g3NCspmgYpjeE0LiZJTUzf3bPZHnbT1PJU7HukiuqAWQ2p4twDPat58FT2xgJ9lUlKUvJ5Lsa4w8UMeLkveSSdSSbnzJVpxPYmemo/ps7mNuWBsY7Rs8ixc4aDTgLqryDQ+RWz9KJthUQ/agFuV/yK5t4JmXbMYQayqiphcB7jmI+yxoLnu8NAeZCt3SpjrmFuF0hMcEbAJA3TNwDNPsgDdx1Xv0J0gM88xAu2NrAT+0bn+EKobayl1fVE8JXN/Dp87o/wCwxNhKx1NX08jCRmkbG632myENIPMg8lpPTaB9Hgvv602/CbrNNkqYyVtMwDfNGeTTnP8ACr1021ovTwcQXSEcrf6kPyQHV0H/AKGq/wDJH/Af5qlbZ7V4hNNLBJUFsbHuZliBjaQDbXUk8yVd+hH9BU6j9Mwaj/thNf0bQmaWqrqtrIy978rSIwAST25XHTkB5pZSkwOPoMjkH0oi4itH5B+t+eWyqXSBiAnr5nDc0hgP3Rr81Z9qdtqOmpzQYO0dr25WCzW30cQ7e95AtmWbeJ3nU+JO9NLfICqwbD4D9LqQJP0EQ6ydx3BjbkN/eNh5XVe/5/sr1tC8YZh7aBptU1Vpagg9pjNLM8tLfiKbEQe1OLPxGtuwdi/VQjgGA2zegv5BXGhpGxMbG3c0W8+88zdV7YfC8rTUOGrhZng3ief5K15VuaCjsh3PlmH1C/vn2Lhf2JZKAntavQMV5soYPPKlDV7iNOEaWSXac+VLlXvkQWKOQweFk6y9MiQhPIsHnZPaEoahLIgQhCQFcq5MrXHuB+SoVSO2VdsedaN3jYepVLq/a5BYutfxEvY3tAvht+54oQnMaSQACSTYAaknuA4qoXRLX0Wx9L7rYdA3vmiHpFKfyWUPw+aKZkUsbmPLo+y7fZ5GXTxutO6aagCnp4PtdYHnybG9t/8AMovlAc3QhKL1TONo3cu0FXOlTCHU9c+QizJ/rGO4E6Z237wfmFEbKbQSUNQJ2NzNsWyM95h7vEGxHktRl6W8OEdwJ3O39X1YGv3ibc0t85GQXRxgX0Rr8VrrxMYx3VtddrrHe+x8OyB4nwVF2ixp9ZUPqHi2bRrfdaL2HxXZtftjU4i7K8COBpu2JvEjQOeftHf4C6gVJL1Yiy7N7aTUFPLFTsHWSvz53ahoDQ32eJ0Kg8Wxarqzmqqh8p4Bxs0eTRYDkFM4JsRiFVYspyxh/WSnq227wD2ncgrN/RPB6EZ8RrOueP1TDlbfyb2j6jySykBndDRSSvEUMbpHnc1gLnedhw8SrxhXRhVOAkrJY6aPeQTnktxFvZbzPJe1T0m5B9HwiiawcDk3+OVu/moWfDMTrjnrZy1p+yTf/IDYc11hVZZ4o52WwrWZPBYnYls/hhvFGaqdtu0457EcRfsNPiBfxVKJnxSsdPI12V7u077LGDc0HvtpzVow3ZOlh1LTI7vfr6N3KeYLCw0A4LQp6c08zZn3dSjjEF9RkUQaA1osAAABwA3BezWpQF6NatXgyeRGMXQyNKxi6Yo1zlI6RieTYk8RLsZCvUU65OZ1UCO6pIYlImBMdCjvBwI50a8ixd7414PYpqRzlE5SE2y9nNTbKWTmxmVCelTEUvag9i3iPmqfWDtnl8lcdqm9kfeCp1aPrHcvkFh6z936G9oP2UeStHRnXRw4jE6UgNcHx5nEANc4dk3O7UZf3lVkEKsy4b3tXT4XDMzEawtEkY7Dcwu9zdWkR/bcDu5FY1tNtDLXzuqH3a3cxu/K3hz01UKIhcbyTYAaknuAH5K4YL0eYhUAOMYgj9+cluneGAZuRsopJDKnyXVhuEz1DslPBJKf2GkgfeduaPEkK+vwrAcO1qpjVyj7AJDb/cad3mSuao6RqyYdRhdKIWDTstGnAbuy1NZe0UJtJZY6h6MyxolxGrjp2by1pDn/AIj2W+hXtJtRgmH6UNKKiYbpH9og94e4G37qhf6MVdS7rK+qJ45Qcx//ACOV1PYds9SwaxxDN7zu071O7krlegtnvLZFG3qFUNluyIrdosaxDRpMER7rsFvPefMJlDsVHfPUyOldxGoHM7yrbZJlWjVoaoc7mdb1C2ey2R4UlFFEMsUbWD9kAX8zxXQiyLK4klwUm23li2ShqQBPCBitC942rzYF0xhQbJxPWJi7YIl4QtUnSxqvORZhHJ7U9PddjaPwXVRwKVjpgqU7cF+FOUV99H4Lkmp7K1S0wUVWQIhbkVlOEVuaNccjVK1LFHytVyDKM0cTwvMhdDwvIhdkyu0MskT0ieSJUtqGdlv31R6/9K/7xHpotMxSg63qmXDbyauO5rWtLnOPgACuGoqNn6EucR9OmJJINnMDr3tl9kC/fdYerfxmb2g/YiUzCMBrKo/1anfIPeADWD99xDfirhB0e09O3rMVrmxgamOIgnyzuHyaorGek2vmHV0zG00e4Bm8DzsAPRVdtDVVGaUiWbL7ThmkI895A8dyr7/wWzQGbcYfSfVYPQ55DoJC1xebcbntnio+uZjlcf61Iadh1y6s9GA39SqjhdfPSv6ynkdG8aG3hwIKvOF9KktgyupmzN4ubYO88rvyIUodqlmSyiFim4/oeGMwzYmli1feV37Xs8mj87qxRxNaMrQABuAFh6Lrw/FcLrLCCpETz+rk0PkGusfQrpqcGmZqG5x3s7Xw3rY09+ne0dn7mHqaNRnM90RlkWTiEivFESyWyEiBi2RZCEALZKAkCe0JDHMXTGF4MXRGoSOkTshUtRqIhKk6V6rWFuoslCpaNQNHMpOOoCzrIvJp1SWDqlURXLtlqFE1kydcXkLZLBEVajZV31L1wSlX4GXYzlkXi4L3evEruitIahLZCkQOrBcObO4RuFw4lp+6bF3wFua89ttjcPp/rYqZgeRvtut3DcFKbCdqZvgHH4L16UJdAPBZGM6lv3NqP6dIkvkYBjrQJj5D/noAr/0Jt1nJ77fBiz3GXXldyWj9CbTlnP7Q+Tf5Knc+S9Xwj3rcbwKtkfBVxdXIx7487hkuWuLbtlYb8NzrKB2u2Dhgp3VtLU54m5ey6zj2iAMr26bzxXntJ0b1zZJJYWtna573kNIa8ZnF1ix5F9/Ak+Cp00E0BdE8SR39pjrtDrEHVp36gKKXyZI8fo7nNLwxxa32nAEhvddw0Cl8G2tr6W3U1Li0fYf22/HUcirt0Kt/T+dvPRq7KwYBXSvgeRBOHuZmA6lxc1xbo62R2o3HVDlvhoDhw/pPp5bNr6Qg/wB5FqPPeHD4qzUcVJVDNRVTHfsuOvw1Hosq2w2XloJcjznjdrHJa2YcQRwcO7mFANFjmaS0jc4EgjmNy7132Q8Jbfgr26aqzyRt1Xh0sftsIHeNR6hctlRcF6QsRprAyCZg0yy6m3cHDX1urfh+3+GVGlVE6meftAXbfzaCPUK9X1H0mvqjPs6Y+YP7nblS2UkzDGytz0szJm8LEA/Oy4p4HsNntLT4iyvV3ws8WULKJ1+SPMBKEiUBdTmOaveMrxC9GFRZJHZEV2wPUdG5dMb1xkjvGWCYhnsuttWoNsq9BMuDryWI24Jh1WuOeZchmXm+REYYCVuRJXrlkKfI9eDiu0UV5SGPK8ynOKaQuhwYiEtkJiO7o0qM037vzuvPpUqe3a+5QHRRiP1+/gEdJlbeU696yYP4rZuzXwlEyzE3XleR4fBoC03oZb9TOdfa4f8APDissnPaPmr30a7V0dIx8NQ9zC83zZSW8dC4aj/mqpWbouRIWh24xGmkcI5y9md3Yl7bbZjoL6jkvfa3bY4hBHG+nEb2SZyWuzNcMjm6Ai4395VsqejugqwZMPqrE62zCZlz365h6qlbR7E1tEwyytY6IEDPG641NhcEAjU9yScRlv6ExpP9/wD0sWbY0A6efxmm/wDY5ad0Jt7Ex/7n+lizDEDeaX/yy/xuRHyYGjwQurMBIlcXyQXex51NmX0v90ub5BcPQ7E100zXta4FgBDgCCO3vB0KsWw8VsGeXfaimI8R9YoLoV/TS/db8nKOdmMqG18DI66pjjYGMbM8Na0ABoB3ADQBdJ2PqTRivaWOiy53C5D2t77HfyXhtmb4hV/4iX4OIWiUo/8A55/+GPyCk3shGT0dVLC7NDK+N2+7HFvrbQq54R0n1kYDKmNlSzQG/Zdb0IJ5BRGxWzLsQn6rNkjaM0j+IG4Bo4uJWg4j0b4WLQtmfFK4dkulDi48Ow7Q8k3JJixlC4dtVhNVp1hpnn7Mlg2/dcmx5FS8uEyAZo7SN72G/wAN6xjaPAJqOYwTgX3tcPZe33h+Y4FeeFY5V0p/q1Q9n7N8zfwuuFar1dsPXK9ypZoqp+mH7GuuBGhBB7j/ACTmqrYZ0pkgMr6USD347B3nlO7kVa8MxLDqv+y1Ia7+7k0PodfmrsNfB7TWP6KFnT7I+O45rl7NcnVGHyx6ubp3jUfBc4crSlGSymVGpQeJLB1B6eHrlDk7MlgfcdGdIXrwzILkYDuHucvMlISmlSSINgUiVBCZES6EWQgChdFlZaf/AJ3L327qs0ruahOj9xZLfwKdtTU3kPNYsOWz0di9Dvwzo/lqqWOppqiNzngudE/slpzOFswv3DeFBYpszW0+s9LI0e9YPb+JhIsrPg+ygdTxTU9TNTyuY1xLHHKSRc3bcfNS8OLY5Six6usYO/svKjLT2pZxlEY6qlvtzh+5lkDixwfG4tcNzmHKR5EKaq9rK6aA0s83WRktN3AF4LSCO13aK4S49g1ScuIYeaSU73hhYSeJLmgE+ZC8ZOjumqB1mG4ix49ySzuWdh05t5rg3vuiwt+Dw6NtrKSia9lQ5zS9xIIY5wGjRqQPBTTthMLrSZaOscA43c1jmyi5NzYO7QO/eSqLjGxuIU2slM9zffiBlZ6t1HMBQcbnMddjnMcPdJaR52Sx6pjNv21qYcPww08ZsXMEETTq43Fi7TuaCTdVDoclAqJG31IHyd/JUOoqpJDmkke8973FxHlddGDYtLSTMqIt7XAkbswB1afMXHNHZtgMnXtk0ivqwd/0iU+riR8CFo0N/wCjr/8ADfkEzE9maPGbVtHVNjkcGiVpaH62Gj2ggteN1+Nh5qS23hio8HdTtdcZY4Wk6OcTYHTyDjbuCi3wgIvoUaBDUOO8y2Pk1jD/AKisxx6odPUTTSG7nSPN+4ZjlA8ALAeSv3Q1XAPkpy72yXAXGvZaDpx0YVQcWp3RzzRuFiyWRpB8HkKS8mBasex+nqsMgilmzVcLgQcp7TTdpaXbr5S0nxZ4qqYXRmaaOEb5Htb6nU+l1zOYRa4IuLi4IuDxF94V26I8M62t64jswMc7994LG/AuPonwgO/bvo/gpYHVVM6SzC3NG4hwAJtmDrX9brORDnNg0uJ4AXJ5BbhVVza2XEaG+6Lqm63s8MJvyc7/ACrHMIrjTTsmyZjGScpOXWxFibG2pSg2DJDBtssQpdIpy5o+xL2wPDU3Hqrph3SZSy2FdTGN3GSK7h52GvwK7MDxHDsZc6OfDwyYNuXtA3cLStAcfIqvbT7DU8UElXR1gkZGe3Gcry05spAe08DwcL6b04zw9tmRlBSWJLJfaL6PUNzUdSyUd1wHc/8AeySanezR7SPPd6rFZcLqoGsqOrljY+xZK24ab6gZ27j4E3U/g3SLiEHZkcKhndLvt3Zhv53V2vWWLncpWdPhLx2NGui6iMM28wyosJmupXnnHfzGlvRWKOhztD4JGTNOoLCDflf81cr1dcts4fuZ9mjth6ZXsciEsjCDYgg9xFikBVkqiJQUEIQIchNuhAZMx2ajyknwKiscku881ZsGp+w424KrYs3tHmsbG7PSZ2Rq+AstTQjuiZ/CF3Lxw5toox3Mb8gvda8eEecnvJs8ainY8ZXsa4dzgCPioCq2MpSc8OeB/vROI+BNhyVlSJSrjLyRKFs4eLwV6CTG6U/U1TKlg+xKMr+Tra+vJeVftRRS2Zi+FOjcdOta3j4SMIdyBKsya5oIsRcHeDuKqT0Fb8di7X1KxeSyVT+hWGVYzYdiAaf7uTt8uDh56qBxXYDEoASYOtaPtQnrB+Gwd8FbsR2SoptTFkdvzRnIQe/u+C8YKHE6X+yVxkaP1dR2h+JVZ6O2PG5dhr6Zc7GZ088kLyY3vjeNDlJY4eBH5FdeI4vU1GX6RO+TL7OY7uQ4+K0Sq2pe4ZMXwkPG4yxtEgt3jUkDmo9mz2B1mtFWugef1cmrR5B4Dv8AMVWeY+SwW4yUlmLyUPD66SCVk8LrPjcHDxtvB8CLhaidn6HG7VkE5hlIaJ2ABzriw1ZcWNhYOGh00VWxXo4xGLtRsbUM96FwzW8WOsfS6q745aeTUPikG7R0bh8ik9+CRrHSrT0cNDFCIx1jSyOD3mNaO04kHVuUWsdLuC9+iGiENE+pksOteXXOgEcYDRc+YceYWP1dXLKc8sjnutbM8lx8tVc6nb1jsOfh8dO6M9W2JrswILbtz3HAlub1UXF4wBdtn9kXU9W+thqWzRzOc54Ohu5xJIcLhw7R7uay3big6ivqIrWGfO37sgDx/ERyUfguIz08jXQTPjGduYNcQCLi927jpdXbpcpczqasH62LIT4t7Q+DnISwwPXoV/TTfdb/AKlRMYu2pqQCReaYEDS46x2hHFXnoXP1833G/wCpUnaEWq6kf/In/wDa9NeTA0LaDXZ6I930f5tH5qL2C2AbWRGpqJHMjzFsbW2Dn5d7iTubfTvNjzlMV12dZ4CnPo9i68RrHQbPt6o2JZFHmGhAe5ubyJBIv4qKbxhfMCv7VdHfVRuqKKbr42X6xhIL2AbyMvtW100PmqVQV80BzwTOjPex1gfMbipTYbEZaathdEbB7gyRn2XsO8Ed4FyPFWKowdlPjghygxvd1jAQCMsjXEi3g4PHIKeccgNwnpQqWgMrImVDfeADH25C3yVtwnaXDauzYZXRSnQRS6XcdzWm+uvcSqh0s7PspZ2TQRhkUrSC1os0SMJvpwzAj0KhNodmZqOOCp61rhKQ6MtuHNe0B4uPzvw3LpXdKG8WcbaIWeSNXskIXLguKCrp46ob3DLIPdkbo4eR3812WW1XNTipI8/bW65uL9BiE6yF0ORA4LQfUuNuCouK031h8/zWu4NS/wBXd5LOsVp/rT9781lxjmTN2U8RRfKZtmNH7I+QXpZDRoPJKtMw3yNshKhAhqEqLJgNRZOskQA2yi8Q2epJ7mSBhJ+0Bld6tUsiyTinyiUZyjungrUWA1dOc1DiErB/dyXkZ8Tp6L2qdo65rcmJYZHVx8XRgPI8cjgTfx0t3qeshVZ6KqXCwXK+oWx53Kc+h2fqzaOZ9DL7r9Gg9xa82PJwXHiHRnWNGamfFUt/7bgxx8muNv8AMrlXYVBMLTQsf5jX1GoUO3ZUw9qhqpqc8AHF7PwuVSehsj4vJdr6jXLyWDOK6gmgOWeGSI3t9YxzPTMNeSfUYrUyRiGWZ742uzNa4ghrrEXB3jQnTctNGM4vE3JVQQVse45bB5HG7SLX8goiR2AVDi2WGagmO8G7G/hJLQPIBVpQnDyRdhZCfi8kT0e7SQUMskk+azg1oyjMdC65tzUBjVQ2SpnlYey+aZ7fFr5HObp5EK21fRpO4dZQ1MNSzuzZH/m0+o8lVMVweppjaogkj8XN7J8n+yfVQWM5RM0So12dHg2L4PaufDZPpmCT07NZIQx4bvJEbmutbxDHeqojcbqupNN17jCQB1dm5bA3FtLjXivfZXH30NS2oaC5hBZLH77DvFjpcbx5eKXaB57MsLqymDd5mj9Mwv8AC60bbUBuL0J45LHlmtf8RXfsvQYIZv8AqFNIA4XcGPkyiJzgcxMbtQRci1yBwVSx7HWVWMxSRm8cbmRMPvWzFzh4FziPIBJ7sC3bdw/So6ujGskTIqmLibADO0eYB5uVe6QO1hVA/wDaZ/mgJ/Jdu0uK/Rccikd7DoYmv7i13WNN/nyXt0qUYjw+GNvsxztDR3N6uQN+BCS2wBUujXF+qqDSvdaOosG33NmHsHmLt9FpVuBWDPB3g2I1BGhBG4rbMBxQ1dLHVEEOddkmlvrGaOI8DvWlo7MPtfqZnUKcx/5F6cnbZCLoWjkxyXw2O1MfJZxiMd5v3vzWlUrrUx8lnk+s4++PmqVCzJmvqHiKLUUiVCumQNQnJLJgIkTkiAEskTkIAahOSIAbZLZLZFkANsiyciyAEXjU0scgyyMa8dzgD8172RZDwxptPKK5LsdAHdZTPkpn98LrDm08F7srcapxlDoa2PcWyAMeR3XJynmpxCr2aWqfKLVetuh65/kp9fV4PNpX0EtDIf1kTSBfzaC082rml6Po5m58Nr4pxwa8hrvLM3T1AV4ewOFnAEdxFx8VCVWyVG45mMMLuDoSYyOQ0VSehkvB/cu19Si/NfYzrF9l62m1qKV7QPtWD26cc7CRbmuGhqjFIyVoBLHBwvuNuBtwWp08eLU36CtFQwbmVAOaw4ZwdfNcNfiFHIT/ANUwZ0Ljvnpxdp8S+MDXzuq06rIeUS7XqK5+MikbR49LWytnmaxr2xtj7AIacpcQbEmx7XwVt2j2ngq8Kii60GojdEHMNw6zbtzaix0tuXj/AEKoanXDsTjcd/VTWDx4ZgQfVvNQOL7HYhTXMlM9zffiBlZzLL5eYC47M7HJs7g0lZUMpotC7VzuDGD2nny+ZC2qRkcbGU8AtFEMrR323k+KiNisD+g0uZ4tUzi7++OP7MfnxPiT3KTWjo6s/Ef0MnqGo/8ANfURCVC0djL3OwT2puSokT71Dfvj5qy1NRam5Kn4bJepjH7Y+apUcs1dT4/QvSEIVwyQQhCABIlQgBEJUIARInITAahLZFkAIhLZCAEQlshACIS2RZACJUqEAIiyVCQERiGzVHMbvgaHb87Lsd55m7+aTDcMqqd46nEJurH6uQNkHgAXC4CmELlOiuXKO8NTbDiTHyyucczjclMQhdEklhHFtt5YIQhMRF4h/Z+SqWDf2qP76EKlTya9/H0NBQhCumQCEIQAIQhAAhCEACEIQAIQhAAhCEACEIQAIQhAAhCEACEIQAIQhAAhCEACEIQB/9k="/>
          <p:cNvSpPr>
            <a:spLocks noChangeAspect="1" noChangeArrowheads="1"/>
          </p:cNvSpPr>
          <p:nvPr/>
        </p:nvSpPr>
        <p:spPr bwMode="auto">
          <a:xfrm>
            <a:off x="155575" y="-1371600"/>
            <a:ext cx="2857500" cy="2857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4339" name="Picture 3" descr="C:\Users\Alex Arcega\Desktop\education or job.jpg"/>
          <p:cNvPicPr>
            <a:picLocks noChangeAspect="1" noChangeArrowheads="1"/>
          </p:cNvPicPr>
          <p:nvPr/>
        </p:nvPicPr>
        <p:blipFill>
          <a:blip r:embed="rId2" cstate="print"/>
          <a:srcRect/>
          <a:stretch>
            <a:fillRect/>
          </a:stretch>
        </p:blipFill>
        <p:spPr bwMode="auto">
          <a:xfrm>
            <a:off x="2362200" y="2590800"/>
            <a:ext cx="4038600" cy="4038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0"/>
            <a:ext cx="8229600" cy="1143000"/>
          </a:xfrm>
        </p:spPr>
        <p:txBody>
          <a:bodyPr>
            <a:normAutofit fontScale="90000"/>
          </a:bodyPr>
          <a:lstStyle/>
          <a:p>
            <a:r>
              <a:rPr lang="en-US" b="1" dirty="0" smtClean="0"/>
              <a:t>Budget Worksheet – Working after high school.</a:t>
            </a:r>
            <a:endParaRPr lang="en-US" b="1" dirty="0"/>
          </a:p>
        </p:txBody>
      </p:sp>
      <p:pic>
        <p:nvPicPr>
          <p:cNvPr id="4" name="yui_3_5_1_5_1415757701091_824" descr="http://img.docstoccdn.com/thumb/orig/14440944.png"/>
          <p:cNvPicPr/>
          <p:nvPr/>
        </p:nvPicPr>
        <p:blipFill>
          <a:blip r:embed="rId2" cstate="print"/>
          <a:srcRect/>
          <a:stretch>
            <a:fillRect/>
          </a:stretch>
        </p:blipFill>
        <p:spPr bwMode="auto">
          <a:xfrm>
            <a:off x="914400" y="1371600"/>
            <a:ext cx="7476994" cy="5778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sz="3200" b="1" dirty="0" smtClean="0"/>
              <a:t>4.</a:t>
            </a:r>
            <a:r>
              <a:rPr lang="en-US" sz="3200" dirty="0" smtClean="0"/>
              <a:t>  </a:t>
            </a:r>
            <a:r>
              <a:rPr lang="en-US" sz="3200" b="1" dirty="0" smtClean="0"/>
              <a:t>Letters of Recommendations</a:t>
            </a:r>
            <a:br>
              <a:rPr lang="en-US" sz="3200" b="1" dirty="0" smtClean="0"/>
            </a:br>
            <a:r>
              <a:rPr lang="en-US" sz="3200" dirty="0" smtClean="0"/>
              <a:t>- Get two letters or recommendations for work or college. The letter should address the college/job you are applying for after high school. It can be from a teacher, counselor, or supervisor (if you are employed). </a:t>
            </a:r>
            <a:br>
              <a:rPr lang="en-US" sz="3200" dirty="0" smtClean="0"/>
            </a:br>
            <a:r>
              <a:rPr lang="en-US" sz="3200" dirty="0" smtClean="0"/>
              <a:t/>
            </a:r>
            <a:br>
              <a:rPr lang="en-US" sz="3200" dirty="0" smtClean="0"/>
            </a:br>
            <a:r>
              <a:rPr lang="en-US" sz="3200" dirty="0" smtClean="0"/>
              <a:t>*Note:  The rater of assignment (Dr. </a:t>
            </a:r>
            <a:r>
              <a:rPr lang="en-US" sz="3200" dirty="0" err="1" smtClean="0"/>
              <a:t>Arcega</a:t>
            </a:r>
            <a:r>
              <a:rPr lang="en-US" sz="3200" dirty="0" smtClean="0"/>
              <a:t>) cannot write a letter for this specific assignment because it would be a conflict of interest. </a:t>
            </a:r>
            <a:r>
              <a:rPr lang="en-US" sz="3200" b="1" dirty="0" smtClean="0"/>
              <a:t/>
            </a:r>
            <a:br>
              <a:rPr lang="en-US" sz="3200" b="1" dirty="0" smtClean="0"/>
            </a:br>
            <a:endParaRPr lang="en-US" sz="31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sz="3200" b="1" dirty="0" smtClean="0"/>
              <a:t/>
            </a:r>
            <a:br>
              <a:rPr lang="en-US" sz="3200" b="1" dirty="0" smtClean="0"/>
            </a:br>
            <a:r>
              <a:rPr lang="en-US" sz="3200" b="1" dirty="0" smtClean="0"/>
              <a:t>5. Letter of Interest (college or work)</a:t>
            </a:r>
            <a:br>
              <a:rPr lang="en-US" sz="3200" b="1" dirty="0" smtClean="0"/>
            </a:br>
            <a:r>
              <a:rPr lang="en-US" sz="3200" dirty="0" smtClean="0"/>
              <a:t>The letter explains to your reader how you became aware of the job opening or college. It expresses your desire to fill the job or attend the specific college. Impress the reader with your qualifications and achievements (academics, work ethics, good citizenship, and).</a:t>
            </a:r>
            <a:r>
              <a:rPr lang="en-US" sz="3200" b="1" dirty="0" smtClean="0"/>
              <a:t/>
            </a:r>
            <a:br>
              <a:rPr lang="en-US" sz="3200" b="1" dirty="0" smtClean="0"/>
            </a:br>
            <a:r>
              <a:rPr lang="en-US" sz="3200" b="1" dirty="0" smtClean="0"/>
              <a:t/>
            </a:r>
            <a:br>
              <a:rPr lang="en-US" sz="3200" b="1" dirty="0" smtClean="0"/>
            </a:br>
            <a:r>
              <a:rPr lang="en-US" sz="3200" b="1" dirty="0" smtClean="0"/>
              <a:t>Letter of Interest Links</a:t>
            </a:r>
            <a:br>
              <a:rPr lang="en-US" sz="3200" b="1" dirty="0" smtClean="0"/>
            </a:br>
            <a:r>
              <a:rPr lang="en-US" sz="3200" b="1" dirty="0" smtClean="0">
                <a:hlinkClick r:id="rId2"/>
              </a:rPr>
              <a:t>https://www.thebalance.com/letter-of-interest-tips-and-samples-2059708</a:t>
            </a:r>
            <a:r>
              <a:rPr lang="en-US" sz="3200" b="1" dirty="0" smtClean="0"/>
              <a:t/>
            </a:r>
            <a:br>
              <a:rPr lang="en-US" sz="3200" b="1" dirty="0" smtClean="0"/>
            </a:br>
            <a:r>
              <a:rPr lang="en-US" sz="3200" b="1" dirty="0" smtClean="0">
                <a:hlinkClick r:id="rId3"/>
              </a:rPr>
              <a:t>https://theinterviewguys.com/how-to-write-a-letter-of-interest</a:t>
            </a:r>
            <a:r>
              <a:rPr lang="en-US" sz="3200" b="1" dirty="0" smtClean="0"/>
              <a:t/>
            </a:r>
            <a:br>
              <a:rPr lang="en-US" sz="3200" b="1" dirty="0" smtClean="0"/>
            </a:br>
            <a:r>
              <a:rPr lang="en-US" sz="3200" b="1" dirty="0" smtClean="0">
                <a:hlinkClick r:id="rId4"/>
              </a:rPr>
              <a:t>http://law.uga.edu/cover-lettersletters-interest</a:t>
            </a:r>
            <a:r>
              <a:rPr lang="en-US" sz="3200" b="1" dirty="0" smtClean="0"/>
              <a:t/>
            </a:r>
            <a:br>
              <a:rPr lang="en-US" sz="3200" b="1" dirty="0" smtClean="0"/>
            </a:br>
            <a:r>
              <a:rPr lang="en-US" sz="3200" b="1" dirty="0" smtClean="0"/>
              <a:t/>
            </a:r>
            <a:br>
              <a:rPr lang="en-US" sz="3200" b="1" dirty="0" smtClean="0"/>
            </a:br>
            <a:endParaRPr lang="en-US" sz="31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3100" b="1" dirty="0" smtClean="0"/>
              <a:t>6. Resume</a:t>
            </a:r>
            <a:br>
              <a:rPr lang="en-US" sz="3100" b="1" dirty="0" smtClean="0"/>
            </a:br>
            <a:r>
              <a:rPr lang="en-US" sz="3100" dirty="0" smtClean="0"/>
              <a:t>Here are some reasons why you should have a resume:</a:t>
            </a:r>
            <a:br>
              <a:rPr lang="en-US" sz="3100" dirty="0" smtClean="0"/>
            </a:br>
            <a:r>
              <a:rPr lang="en-US" sz="3100" dirty="0" smtClean="0"/>
              <a:t>1. Its usually expected, and if not expected it will be appreciated. </a:t>
            </a:r>
            <a:br>
              <a:rPr lang="en-US" sz="3100" dirty="0" smtClean="0"/>
            </a:br>
            <a:r>
              <a:rPr lang="en-US" sz="3100" dirty="0" smtClean="0"/>
              <a:t>2. Employers want to see a concise list of your previous experience, abilities, accomplishments, and references.</a:t>
            </a:r>
            <a:br>
              <a:rPr lang="en-US" sz="3100" dirty="0" smtClean="0"/>
            </a:br>
            <a:r>
              <a:rPr lang="en-US" sz="3100" dirty="0" smtClean="0"/>
              <a:t>3. A resume can be a tool used in an interview, as your potential employer will likely have it right in front of him or her, using it as a guide for prompting you to elaborate on your skills or as confirmation that you possess the experience required for the position. </a:t>
            </a:r>
            <a:br>
              <a:rPr lang="en-US" sz="3100" dirty="0" smtClean="0"/>
            </a:br>
            <a:r>
              <a:rPr lang="en-US" sz="3100" dirty="0" smtClean="0"/>
              <a:t>5. Leaving your resume with a potential employer can serve as a reminder that you are an excellent candidate, either for the position at hand or for another one down the road. </a:t>
            </a:r>
            <a:br>
              <a:rPr lang="en-US" sz="3100" dirty="0" smtClean="0"/>
            </a:br>
            <a:r>
              <a:rPr lang="en-US" sz="3100" dirty="0" smtClean="0"/>
              <a:t/>
            </a:r>
            <a:br>
              <a:rPr lang="en-US" sz="3100" dirty="0" smtClean="0"/>
            </a:br>
            <a:r>
              <a:rPr lang="en-US" sz="1200" b="1" dirty="0" smtClean="0"/>
              <a:t/>
            </a:r>
            <a:br>
              <a:rPr lang="en-US" sz="1200" b="1" dirty="0" smtClean="0"/>
            </a:br>
            <a:r>
              <a:rPr lang="en-US" sz="1200" dirty="0" smtClean="0"/>
              <a:t/>
            </a:r>
            <a:br>
              <a:rPr lang="en-US" sz="1200" dirty="0" smtClean="0"/>
            </a:br>
            <a:r>
              <a:rPr lang="en-US" sz="3200" b="1" dirty="0" smtClean="0"/>
              <a:t/>
            </a:r>
            <a:br>
              <a:rPr lang="en-US" sz="3200" b="1" dirty="0" smtClean="0"/>
            </a:br>
            <a:r>
              <a:rPr lang="en-US" sz="3200" b="1" dirty="0" smtClean="0"/>
              <a:t/>
            </a:r>
            <a:br>
              <a:rPr lang="en-US" sz="3200" b="1" dirty="0" smtClean="0"/>
            </a:br>
            <a:endParaRPr lang="en-US" sz="31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6126162"/>
          </a:xfrm>
        </p:spPr>
        <p:txBody>
          <a:bodyPr>
            <a:normAutofit fontScale="90000"/>
          </a:bodyPr>
          <a:lstStyle/>
          <a:p>
            <a:r>
              <a:rPr lang="en-US" b="1" dirty="0" smtClean="0"/>
              <a:t>Project Information &amp; Format</a:t>
            </a:r>
            <a:r>
              <a:rPr lang="en-US" dirty="0" smtClean="0"/>
              <a:t/>
            </a:r>
            <a:br>
              <a:rPr lang="en-US" dirty="0" smtClean="0"/>
            </a:br>
            <a:r>
              <a:rPr lang="en-US" dirty="0" smtClean="0"/>
              <a:t>All the directed format and instructions need to be followed  for full credit. The documents (i.e., flowchart, budget sheet) must be well written, clean, and </a:t>
            </a:r>
            <a:r>
              <a:rPr lang="en-US" smtClean="0"/>
              <a:t>not folded or wrinkled.</a:t>
            </a:r>
            <a:r>
              <a:rPr lang="en-US" dirty="0" smtClean="0"/>
              <a:t/>
            </a:r>
            <a:br>
              <a:rPr lang="en-US" dirty="0" smtClean="0"/>
            </a:br>
            <a:r>
              <a:rPr lang="en-US" dirty="0" smtClean="0"/>
              <a:t>Use the templates on the web: </a:t>
            </a:r>
            <a:r>
              <a:rPr lang="en-US" u="sng" dirty="0" smtClean="0">
                <a:hlinkClick r:id="rId2"/>
              </a:rPr>
              <a:t>http://aarcega.weebly.com/</a:t>
            </a: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r>
              <a:rPr lang="en-US" dirty="0" smtClean="0"/>
              <a:t/>
            </a:r>
            <a:br>
              <a:rPr lang="en-US" dirty="0" smtClean="0"/>
            </a:br>
            <a:r>
              <a:rPr lang="en-US" dirty="0" smtClean="0"/>
              <a:t/>
            </a:r>
            <a:br>
              <a:rPr lang="en-US" dirty="0" smtClean="0"/>
            </a:br>
            <a:r>
              <a:rPr lang="en-US" dirty="0"/>
              <a:t/>
            </a:r>
            <a:br>
              <a:rPr lang="en-US" dirty="0"/>
            </a:br>
            <a:r>
              <a:rPr lang="en-US" b="1" dirty="0" smtClean="0"/>
              <a:t>Each Student will select </a:t>
            </a:r>
            <a:r>
              <a:rPr lang="en-US" b="1" dirty="0" smtClean="0"/>
              <a:t>three </a:t>
            </a:r>
            <a:r>
              <a:rPr lang="en-US" b="1" dirty="0" smtClean="0"/>
              <a:t>(3) </a:t>
            </a:r>
            <a:r>
              <a:rPr lang="en-US" dirty="0" smtClean="0"/>
              <a:t>college/vocational school or three (3) job </a:t>
            </a:r>
            <a:r>
              <a:rPr lang="en-US" dirty="0" smtClean="0"/>
              <a:t>options </a:t>
            </a:r>
            <a:r>
              <a:rPr lang="en-US" dirty="0" smtClean="0"/>
              <a:t>after high school.</a:t>
            </a:r>
            <a:br>
              <a:rPr lang="en-US" dirty="0" smtClean="0"/>
            </a:br>
            <a:r>
              <a:rPr lang="en-US" dirty="0" smtClean="0"/>
              <a:t/>
            </a:r>
            <a:br>
              <a:rPr lang="en-US" dirty="0" smtClean="0"/>
            </a:br>
            <a:r>
              <a:rPr lang="en-US" b="1" dirty="0" smtClean="0"/>
              <a:t>*Note: </a:t>
            </a:r>
            <a:r>
              <a:rPr lang="en-US" dirty="0" smtClean="0"/>
              <a:t>Each student can work with another student with similar goals. If working with a partner, select a partner that share similar goals (college or work) after high school.</a:t>
            </a:r>
            <a:br>
              <a:rPr lang="en-US" dirty="0" smtClean="0"/>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The project will consist six (6) things:</a:t>
            </a:r>
            <a:br>
              <a:rPr lang="en-US" b="1" dirty="0" smtClean="0"/>
            </a:br>
            <a:r>
              <a:rPr lang="en-US" b="1" dirty="0" smtClean="0"/>
              <a:t>1.  Flowchart </a:t>
            </a:r>
            <a:r>
              <a:rPr lang="en-US" b="1" dirty="0" smtClean="0"/>
              <a:t> </a:t>
            </a:r>
            <a:r>
              <a:rPr lang="en-US" dirty="0" smtClean="0"/>
              <a:t/>
            </a:r>
            <a:br>
              <a:rPr lang="en-US" dirty="0" smtClean="0"/>
            </a:br>
            <a:r>
              <a:rPr lang="en-US" b="1" dirty="0" smtClean="0"/>
              <a:t>2. Power Point &amp; Presentation</a:t>
            </a:r>
            <a:r>
              <a:rPr lang="en-US" dirty="0" smtClean="0"/>
              <a:t>(12-15 slides)</a:t>
            </a:r>
            <a:br>
              <a:rPr lang="en-US" dirty="0" smtClean="0"/>
            </a:br>
            <a:r>
              <a:rPr lang="en-US" b="1" dirty="0" smtClean="0"/>
              <a:t>3.  Budget Sheet</a:t>
            </a:r>
            <a:r>
              <a:rPr lang="en-US" dirty="0" smtClean="0"/>
              <a:t/>
            </a:r>
            <a:br>
              <a:rPr lang="en-US" dirty="0" smtClean="0"/>
            </a:br>
            <a:r>
              <a:rPr lang="en-US" b="1" dirty="0" smtClean="0"/>
              <a:t>4.</a:t>
            </a:r>
            <a:r>
              <a:rPr lang="en-US" dirty="0" smtClean="0"/>
              <a:t>  </a:t>
            </a:r>
            <a:r>
              <a:rPr lang="en-US" b="1" dirty="0" smtClean="0"/>
              <a:t>Letter of Recommendation (2)</a:t>
            </a:r>
            <a:br>
              <a:rPr lang="en-US" b="1" dirty="0" smtClean="0"/>
            </a:br>
            <a:r>
              <a:rPr lang="en-US" b="1" dirty="0" smtClean="0"/>
              <a:t>5. Letter of Interest (college or work)</a:t>
            </a:r>
            <a:br>
              <a:rPr lang="en-US" b="1" dirty="0" smtClean="0"/>
            </a:br>
            <a:r>
              <a:rPr lang="en-US" b="1" dirty="0" smtClean="0"/>
              <a:t>6. Resume</a:t>
            </a:r>
            <a:br>
              <a:rPr lang="en-US" b="1"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590800"/>
          </a:xfrm>
        </p:spPr>
        <p:txBody>
          <a:bodyPr>
            <a:normAutofit fontScale="90000"/>
          </a:bodyPr>
          <a:lstStyle/>
          <a:p>
            <a:r>
              <a:rPr lang="en-US" b="1" dirty="0" smtClean="0"/>
              <a:t/>
            </a:r>
            <a:br>
              <a:rPr lang="en-US" b="1" dirty="0" smtClean="0"/>
            </a:br>
            <a:r>
              <a:rPr lang="en-US" sz="4000" b="1" dirty="0"/>
              <a:t>1</a:t>
            </a:r>
            <a:r>
              <a:rPr lang="en-US" sz="4000" b="1" dirty="0" smtClean="0"/>
              <a:t>. Flowchart - </a:t>
            </a:r>
            <a:r>
              <a:rPr lang="en-US" sz="4000" dirty="0" smtClean="0"/>
              <a:t>Write </a:t>
            </a:r>
            <a:r>
              <a:rPr lang="en-US" sz="4000" dirty="0"/>
              <a:t>three (3) job options or </a:t>
            </a:r>
            <a:r>
              <a:rPr lang="en-US" sz="4000" dirty="0" smtClean="0"/>
              <a:t>three (3) college </a:t>
            </a:r>
            <a:r>
              <a:rPr lang="en-US" sz="4000" dirty="0"/>
              <a:t>options. Put the necessary steps </a:t>
            </a:r>
            <a:r>
              <a:rPr lang="en-US" sz="3600" b="1" dirty="0" smtClean="0"/>
              <a:t>(</a:t>
            </a:r>
            <a:r>
              <a:rPr lang="en-US" sz="3600" b="1" dirty="0" smtClean="0"/>
              <a:t>map out the step-by-step </a:t>
            </a:r>
            <a:r>
              <a:rPr lang="en-US" sz="3600" b="1" dirty="0" smtClean="0"/>
              <a:t>procedures) </a:t>
            </a:r>
            <a:r>
              <a:rPr lang="en-US" sz="4000" dirty="0" smtClean="0"/>
              <a:t>to getting </a:t>
            </a:r>
            <a:r>
              <a:rPr lang="en-US" sz="4000" dirty="0"/>
              <a:t>the job or getting accepted </a:t>
            </a:r>
            <a:r>
              <a:rPr lang="en-US" sz="4000" dirty="0" smtClean="0"/>
              <a:t>into </a:t>
            </a:r>
            <a:r>
              <a:rPr lang="en-US" sz="4000" dirty="0"/>
              <a:t>the college in the flowchart. </a:t>
            </a:r>
            <a:br>
              <a:rPr lang="en-US" sz="4000" dirty="0"/>
            </a:br>
            <a:endParaRPr lang="en-US" sz="4000" dirty="0"/>
          </a:p>
        </p:txBody>
      </p:sp>
      <p:pic>
        <p:nvPicPr>
          <p:cNvPr id="4" name="Picture 4" descr="gorgimage6"/>
          <p:cNvPicPr>
            <a:picLocks noChangeAspect="1" noChangeArrowheads="1"/>
          </p:cNvPicPr>
          <p:nvPr/>
        </p:nvPicPr>
        <p:blipFill>
          <a:blip r:embed="rId2" cstate="print"/>
          <a:srcRect/>
          <a:stretch>
            <a:fillRect/>
          </a:stretch>
        </p:blipFill>
        <p:spPr bwMode="auto">
          <a:xfrm>
            <a:off x="1524000" y="2915095"/>
            <a:ext cx="6096000" cy="39429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r>
              <a:rPr lang="en-US" b="1" dirty="0" smtClean="0"/>
              <a:t>2.  Power Point (12-15 slides)</a:t>
            </a:r>
            <a:r>
              <a:rPr lang="en-US" dirty="0" smtClean="0"/>
              <a:t/>
            </a:r>
            <a:br>
              <a:rPr lang="en-US" dirty="0" smtClean="0"/>
            </a:br>
            <a:r>
              <a:rPr lang="en-US" dirty="0" smtClean="0"/>
              <a:t> Each student must present their project to get credit. It should  outline the student’s plans after high school. No presentation, no credit! No partial credit for the written work (i.e., budget sheet, resume, </a:t>
            </a:r>
            <a:r>
              <a:rPr lang="en-US" dirty="0" err="1" smtClean="0"/>
              <a:t>ect</a:t>
            </a:r>
            <a:r>
              <a:rPr lang="en-US" dirty="0" smtClean="0"/>
              <a:t>.) without the oral presentation.</a:t>
            </a:r>
            <a:br>
              <a:rPr lang="en-US" dirty="0" smtClean="0"/>
            </a:b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239000"/>
          </a:xfrm>
        </p:spPr>
        <p:txBody>
          <a:bodyPr>
            <a:noAutofit/>
          </a:bodyPr>
          <a:lstStyle/>
          <a:p>
            <a:r>
              <a:rPr lang="en-US" sz="4000" b="1" u="sng" dirty="0" smtClean="0"/>
              <a:t/>
            </a:r>
            <a:br>
              <a:rPr lang="en-US" sz="4000" b="1" u="sng" dirty="0" smtClean="0"/>
            </a:br>
            <a:r>
              <a:rPr lang="en-US" sz="3600" b="1" u="sng" dirty="0" smtClean="0"/>
              <a:t>Going </a:t>
            </a:r>
            <a:r>
              <a:rPr lang="en-US" sz="3600" b="1" u="sng" dirty="0"/>
              <a:t>to college</a:t>
            </a:r>
            <a:br>
              <a:rPr lang="en-US" sz="3600" b="1" u="sng" dirty="0"/>
            </a:br>
            <a:r>
              <a:rPr lang="en-US" sz="3600" b="1" dirty="0" smtClean="0"/>
              <a:t>Each student </a:t>
            </a:r>
            <a:r>
              <a:rPr lang="en-US" sz="3600" b="1" dirty="0"/>
              <a:t>need to research the following:</a:t>
            </a:r>
            <a:br>
              <a:rPr lang="en-US" sz="3600" b="1" dirty="0"/>
            </a:br>
            <a:r>
              <a:rPr lang="en-US" sz="3600" dirty="0" smtClean="0"/>
              <a:t>- Cost of tuition for the college.</a:t>
            </a:r>
            <a:br>
              <a:rPr lang="en-US" sz="3600" dirty="0" smtClean="0"/>
            </a:br>
            <a:r>
              <a:rPr lang="en-US" sz="3600" dirty="0"/>
              <a:t>- What are the requirements (application process, </a:t>
            </a:r>
            <a:r>
              <a:rPr lang="en-US" sz="3600" dirty="0" smtClean="0"/>
              <a:t>assessments, grade point average, recommendation </a:t>
            </a:r>
            <a:r>
              <a:rPr lang="en-US" sz="3600" dirty="0"/>
              <a:t>letters)?</a:t>
            </a:r>
            <a:br>
              <a:rPr lang="en-US" sz="3600" dirty="0"/>
            </a:br>
            <a:r>
              <a:rPr lang="en-US" sz="3600" dirty="0" smtClean="0"/>
              <a:t>- Housing options (dorm or apartment). </a:t>
            </a:r>
            <a:br>
              <a:rPr lang="en-US" sz="3600" dirty="0" smtClean="0"/>
            </a:br>
            <a:r>
              <a:rPr lang="en-US" sz="3600" dirty="0" smtClean="0"/>
              <a:t>- The other cost from the budget worksheet need to be outlined.</a:t>
            </a:r>
            <a:r>
              <a:rPr lang="en-US" sz="3600" dirty="0"/>
              <a:t/>
            </a:r>
            <a:br>
              <a:rPr lang="en-US" sz="3600" dirty="0"/>
            </a:br>
            <a:r>
              <a:rPr lang="en-US" sz="3600" dirty="0" smtClean="0"/>
              <a:t>- How do you plan pay on paying for </a:t>
            </a:r>
            <a:r>
              <a:rPr lang="en-US" sz="3600" dirty="0"/>
              <a:t>your </a:t>
            </a:r>
            <a:r>
              <a:rPr lang="en-US" sz="3600" dirty="0" smtClean="0"/>
              <a:t>expenses? (Don’t write about parent assistance)</a:t>
            </a:r>
            <a:r>
              <a:rPr lang="en-US" sz="3600" dirty="0"/>
              <a:t/>
            </a:r>
            <a:br>
              <a:rPr lang="en-US" sz="3600" dirty="0"/>
            </a:br>
            <a:endParaRPr lang="en-US" sz="3600" dirty="0"/>
          </a:p>
        </p:txBody>
      </p:sp>
    </p:spTree>
    <p:extLst>
      <p:ext uri="{BB962C8B-B14F-4D97-AF65-F5344CB8AC3E}">
        <p14:creationId xmlns="" xmlns:p14="http://schemas.microsoft.com/office/powerpoint/2010/main" val="1095589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62800"/>
          </a:xfrm>
        </p:spPr>
        <p:txBody>
          <a:bodyPr>
            <a:normAutofit fontScale="90000"/>
          </a:bodyPr>
          <a:lstStyle/>
          <a:p>
            <a:r>
              <a:rPr lang="en-US" b="1" u="sng" dirty="0" smtClean="0"/>
              <a:t/>
            </a:r>
            <a:br>
              <a:rPr lang="en-US" b="1" u="sng" dirty="0" smtClean="0"/>
            </a:br>
            <a:r>
              <a:rPr lang="en-US" b="1" u="sng" dirty="0" smtClean="0"/>
              <a:t>Going to work</a:t>
            </a:r>
            <a:r>
              <a:rPr lang="en-US" b="1" dirty="0" smtClean="0"/>
              <a:t/>
            </a:r>
            <a:br>
              <a:rPr lang="en-US" b="1" dirty="0" smtClean="0"/>
            </a:br>
            <a:r>
              <a:rPr lang="en-US" b="1" dirty="0" smtClean="0"/>
              <a:t>Each student need to research the following:</a:t>
            </a:r>
            <a:br>
              <a:rPr lang="en-US" b="1" dirty="0" smtClean="0"/>
            </a:br>
            <a:r>
              <a:rPr lang="en-US" dirty="0" smtClean="0"/>
              <a:t>- National (all of the United States) salary for the job they are seeking.</a:t>
            </a:r>
            <a:br>
              <a:rPr lang="en-US" dirty="0" smtClean="0"/>
            </a:br>
            <a:r>
              <a:rPr lang="en-US" dirty="0" smtClean="0"/>
              <a:t>- What are the requirements (application process, testing, background check)?</a:t>
            </a:r>
            <a:br>
              <a:rPr lang="en-US" dirty="0" smtClean="0"/>
            </a:br>
            <a:r>
              <a:rPr lang="en-US" dirty="0" smtClean="0"/>
              <a:t>- What are the necessary training or education for the job?</a:t>
            </a:r>
            <a:br>
              <a:rPr lang="en-US" dirty="0" smtClean="0"/>
            </a:br>
            <a:r>
              <a:rPr lang="en-US" dirty="0"/>
              <a:t/>
            </a:r>
            <a:br>
              <a:rPr lang="en-US" dirty="0"/>
            </a:br>
            <a:endParaRPr lang="en-US" b="1" u="sng" dirty="0"/>
          </a:p>
        </p:txBody>
      </p:sp>
    </p:spTree>
    <p:extLst>
      <p:ext uri="{BB962C8B-B14F-4D97-AF65-F5344CB8AC3E}">
        <p14:creationId xmlns="" xmlns:p14="http://schemas.microsoft.com/office/powerpoint/2010/main" val="3532994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r>
              <a:rPr lang="en-US" b="1" dirty="0" smtClean="0"/>
              <a:t/>
            </a:r>
            <a:br>
              <a:rPr lang="en-US" b="1" dirty="0" smtClean="0"/>
            </a:br>
            <a:r>
              <a:rPr lang="en-US" b="1" dirty="0" smtClean="0"/>
              <a:t>3.  Budget Sheets</a:t>
            </a:r>
            <a:r>
              <a:rPr lang="en-US" dirty="0" smtClean="0"/>
              <a:t> (Each student  must submit a budget worksheet at the end of the oral presentation. The budget sheets can be downloaded from the class website. </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yui_3_5_1_5_1415757468001_769" descr="http://img.docstoccdn.com/thumb/orig/3748612.png"/>
          <p:cNvPicPr/>
          <p:nvPr/>
        </p:nvPicPr>
        <p:blipFill>
          <a:blip r:embed="rId2" cstate="print"/>
          <a:srcRect/>
          <a:stretch>
            <a:fillRect/>
          </a:stretch>
        </p:blipFill>
        <p:spPr bwMode="auto">
          <a:xfrm>
            <a:off x="1447800" y="685800"/>
            <a:ext cx="6248400" cy="6781800"/>
          </a:xfrm>
          <a:prstGeom prst="rect">
            <a:avLst/>
          </a:prstGeom>
          <a:noFill/>
          <a:ln w="9525">
            <a:noFill/>
            <a:miter lim="800000"/>
            <a:headEnd/>
            <a:tailEnd/>
          </a:ln>
        </p:spPr>
      </p:pic>
      <p:sp>
        <p:nvSpPr>
          <p:cNvPr id="5" name="Title 1"/>
          <p:cNvSpPr>
            <a:spLocks noGrp="1"/>
          </p:cNvSpPr>
          <p:nvPr>
            <p:ph type="title"/>
          </p:nvPr>
        </p:nvSpPr>
        <p:spPr>
          <a:xfrm>
            <a:off x="457200" y="0"/>
            <a:ext cx="8229600" cy="1143000"/>
          </a:xfrm>
        </p:spPr>
        <p:txBody>
          <a:bodyPr>
            <a:normAutofit fontScale="90000"/>
          </a:bodyPr>
          <a:lstStyle/>
          <a:p>
            <a:r>
              <a:rPr lang="en-US" b="1" dirty="0" smtClean="0"/>
              <a:t>Budget Worksheet – College Students</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1148</TotalTime>
  <Words>36</Words>
  <Application>Microsoft Office PowerPoint</Application>
  <PresentationFormat>On-screen Show (4:3)</PresentationFormat>
  <Paragraphs>14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College or Career Option Project –  Plans After High School</vt:lpstr>
      <vt:lpstr>   Each Student will select three (3) college/vocational school or three (3) job options after high school.  *Note: Each student can work with another student with similar goals. If working with a partner, select a partner that share similar goals (college or work) after high school.  </vt:lpstr>
      <vt:lpstr>  The project will consist six (6) things: 1.  Flowchart   2. Power Point &amp; Presentation(12-15 slides) 3.  Budget Sheet 4.  Letter of Recommendation (2) 5. Letter of Interest (college or work) 6. Resume  </vt:lpstr>
      <vt:lpstr> 1. Flowchart - Write three (3) job options or three (3) college options. Put the necessary steps (map out the step-by-step procedures) to getting the job or getting accepted into the college in the flowchart.  </vt:lpstr>
      <vt:lpstr>2.  Power Point (12-15 slides)  Each student must present their project to get credit. It should  outline the student’s plans after high school. No presentation, no credit! No partial credit for the written work (i.e., budget sheet, resume, ect.) without the oral presentation. </vt:lpstr>
      <vt:lpstr> Going to college Each student need to research the following: - Cost of tuition for the college. - What are the requirements (application process, assessments, grade point average, recommendation letters)? - Housing options (dorm or apartment).  - The other cost from the budget worksheet need to be outlined. - How do you plan pay on paying for your expenses? (Don’t write about parent assistance) </vt:lpstr>
      <vt:lpstr> Going to work Each student need to research the following: - National (all of the United States) salary for the job they are seeking. - What are the requirements (application process, testing, background check)? - What are the necessary training or education for the job?  </vt:lpstr>
      <vt:lpstr> 3.  Budget Sheets (Each student  must submit a budget worksheet at the end of the oral presentation. The budget sheets can be downloaded from the class website. </vt:lpstr>
      <vt:lpstr>Budget Worksheet – College Students</vt:lpstr>
      <vt:lpstr>Budget Worksheet – Working after high school.</vt:lpstr>
      <vt:lpstr>4.  Letters of Recommendations - Get two letters or recommendations for work or college. The letter should address the college/job you are applying for after high school. It can be from a teacher, counselor, or supervisor (if you are employed).   *Note:  The rater of assignment (Dr. Arcega) cannot write a letter for this specific assignment because it would be a conflict of interest.  </vt:lpstr>
      <vt:lpstr> 5. Letter of Interest (college or work) The letter explains to your reader how you became aware of the job opening or college. It expresses your desire to fill the job or attend the specific college. Impress the reader with your qualifications and achievements (academics, work ethics, good citizenship, and).  Letter of Interest Links https://www.thebalance.com/letter-of-interest-tips-and-samples-2059708 https://theinterviewguys.com/how-to-write-a-letter-of-interest http://law.uga.edu/cover-lettersletters-interest  </vt:lpstr>
      <vt:lpstr>       6. Resume Here are some reasons why you should have a resume: 1. Its usually expected, and if not expected it will be appreciated.  2. Employers want to see a concise list of your previous experience, abilities, accomplishments, and references. 3. A resume can be a tool used in an interview, as your potential employer will likely have it right in front of him or her, using it as a guide for prompting you to elaborate on your skills or as confirmation that you possess the experience required for the position.  5. Leaving your resume with a potential employer can serve as a reminder that you are an excellent candidate, either for the position at hand or for another one down the road.       </vt:lpstr>
      <vt:lpstr>Project Information &amp; Format All the directed format and instructions need to be followed  for full credit. The documents (i.e., flowchart, budget sheet) must be well written, clean, and not folded or wrinkled. Use the templates on the web: http://aarcega.weebly.com/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 Arcega</dc:creator>
  <cp:lastModifiedBy>Alex Arcega</cp:lastModifiedBy>
  <cp:revision>103</cp:revision>
  <dcterms:created xsi:type="dcterms:W3CDTF">2014-10-22T02:26:34Z</dcterms:created>
  <dcterms:modified xsi:type="dcterms:W3CDTF">2017-05-04T00:52:40Z</dcterms:modified>
</cp:coreProperties>
</file>