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303" r:id="rId3"/>
    <p:sldId id="327" r:id="rId4"/>
    <p:sldId id="335" r:id="rId5"/>
    <p:sldId id="344" r:id="rId6"/>
    <p:sldId id="345" r:id="rId7"/>
    <p:sldId id="346" r:id="rId8"/>
    <p:sldId id="347" r:id="rId9"/>
    <p:sldId id="348" r:id="rId10"/>
    <p:sldId id="349" r:id="rId11"/>
    <p:sldId id="351" r:id="rId12"/>
    <p:sldId id="352" r:id="rId13"/>
    <p:sldId id="304" r:id="rId14"/>
    <p:sldId id="305" r:id="rId15"/>
    <p:sldId id="307" r:id="rId16"/>
    <p:sldId id="308" r:id="rId17"/>
    <p:sldId id="309" r:id="rId18"/>
    <p:sldId id="310" r:id="rId19"/>
    <p:sldId id="311" r:id="rId20"/>
    <p:sldId id="312" r:id="rId21"/>
    <p:sldId id="313" r:id="rId22"/>
    <p:sldId id="314" r:id="rId23"/>
    <p:sldId id="315" r:id="rId24"/>
    <p:sldId id="316" r:id="rId25"/>
    <p:sldId id="317" r:id="rId26"/>
    <p:sldId id="296" r:id="rId27"/>
    <p:sldId id="297" r:id="rId28"/>
    <p:sldId id="298" r:id="rId29"/>
    <p:sldId id="299" r:id="rId30"/>
    <p:sldId id="300" r:id="rId31"/>
    <p:sldId id="259" r:id="rId32"/>
    <p:sldId id="260" r:id="rId33"/>
    <p:sldId id="261" r:id="rId34"/>
    <p:sldId id="262" r:id="rId35"/>
    <p:sldId id="263" r:id="rId36"/>
    <p:sldId id="264" r:id="rId37"/>
    <p:sldId id="265" r:id="rId38"/>
    <p:sldId id="267" r:id="rId39"/>
    <p:sldId id="268" r:id="rId40"/>
    <p:sldId id="269" r:id="rId41"/>
    <p:sldId id="270" r:id="rId42"/>
    <p:sldId id="271" r:id="rId43"/>
    <p:sldId id="272" r:id="rId44"/>
    <p:sldId id="273" r:id="rId45"/>
    <p:sldId id="274" r:id="rId46"/>
    <p:sldId id="275" r:id="rId47"/>
    <p:sldId id="276" r:id="rId48"/>
    <p:sldId id="277" r:id="rId49"/>
    <p:sldId id="278" r:id="rId50"/>
    <p:sldId id="279" r:id="rId51"/>
    <p:sldId id="280" r:id="rId52"/>
    <p:sldId id="281" r:id="rId53"/>
    <p:sldId id="282" r:id="rId54"/>
    <p:sldId id="283" r:id="rId55"/>
    <p:sldId id="284" r:id="rId56"/>
    <p:sldId id="285" r:id="rId57"/>
    <p:sldId id="286" r:id="rId58"/>
    <p:sldId id="287" r:id="rId59"/>
    <p:sldId id="288" r:id="rId60"/>
    <p:sldId id="289" r:id="rId61"/>
    <p:sldId id="290" r:id="rId62"/>
    <p:sldId id="291" r:id="rId63"/>
    <p:sldId id="292" r:id="rId64"/>
    <p:sldId id="293" r:id="rId65"/>
    <p:sldId id="294" r:id="rId66"/>
    <p:sldId id="295"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8" autoAdjust="0"/>
    <p:restoredTop sz="86387" autoAdjust="0"/>
  </p:normalViewPr>
  <p:slideViewPr>
    <p:cSldViewPr>
      <p:cViewPr varScale="1">
        <p:scale>
          <a:sx n="73" d="100"/>
          <a:sy n="73" d="100"/>
        </p:scale>
        <p:origin x="-1914" y="-102"/>
      </p:cViewPr>
      <p:guideLst>
        <p:guide orient="horz" pos="2160"/>
        <p:guide pos="2880"/>
      </p:guideLst>
    </p:cSldViewPr>
  </p:slideViewPr>
  <p:outlineViewPr>
    <p:cViewPr>
      <p:scale>
        <a:sx n="33" d="100"/>
        <a:sy n="33" d="100"/>
      </p:scale>
      <p:origin x="0" y="1698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4D42B-1DC4-4673-BE31-EEAC8903E869}"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4D42B-1DC4-4673-BE31-EEAC8903E869}"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4D42B-1DC4-4673-BE31-EEAC8903E869}" type="datetimeFigureOut">
              <a:rPr lang="en-US" smtClean="0"/>
              <a:pPr/>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4D42B-1DC4-4673-BE31-EEAC8903E869}" type="datetimeFigureOut">
              <a:rPr lang="en-US" smtClean="0"/>
              <a:pPr/>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4D42B-1DC4-4673-BE31-EEAC8903E869}" type="datetimeFigureOut">
              <a:rPr lang="en-US" smtClean="0"/>
              <a:pPr/>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4D42B-1DC4-4673-BE31-EEAC8903E869}" type="datetimeFigureOut">
              <a:rPr lang="en-US" smtClean="0"/>
              <a:pPr/>
              <a:t>8/23/2016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3E8CC-7A66-46A4-BB38-14391A2EC0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90600"/>
          </a:xfrm>
        </p:spPr>
        <p:txBody>
          <a:bodyPr/>
          <a:lstStyle/>
          <a:p>
            <a:r>
              <a:rPr lang="en-US" b="1" dirty="0" smtClean="0">
                <a:latin typeface="Arial" pitchFamily="34" charset="0"/>
                <a:cs typeface="Arial" pitchFamily="34" charset="0"/>
              </a:rPr>
              <a:t>“G</a:t>
            </a:r>
            <a:r>
              <a:rPr lang="en-US" b="1" dirty="0" smtClean="0">
                <a:latin typeface="Arial" pitchFamily="34" charset="0"/>
                <a:ea typeface="Times New Roman"/>
                <a:cs typeface="Arial" pitchFamily="34" charset="0"/>
              </a:rPr>
              <a:t>overn a New Colony</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pic>
        <p:nvPicPr>
          <p:cNvPr id="69636" name="Picture 4" descr="http://totallyhistory.com/wp-content/uploads/2011/05/13-Colonies.png"/>
          <p:cNvPicPr>
            <a:picLocks noChangeAspect="1" noChangeArrowheads="1"/>
          </p:cNvPicPr>
          <p:nvPr/>
        </p:nvPicPr>
        <p:blipFill>
          <a:blip r:embed="rId2" cstate="print"/>
          <a:srcRect/>
          <a:stretch>
            <a:fillRect/>
          </a:stretch>
        </p:blipFill>
        <p:spPr bwMode="auto">
          <a:xfrm>
            <a:off x="1828800" y="1279961"/>
            <a:ext cx="5334000" cy="557803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28600"/>
            <a:ext cx="2819400" cy="5867400"/>
          </a:xfrm>
        </p:spPr>
        <p:txBody>
          <a:bodyPr/>
          <a:lstStyle/>
          <a:p>
            <a:pPr eaLnBrk="1" hangingPunct="1"/>
            <a:r>
              <a:rPr lang="en-US" b="1" dirty="0" smtClean="0">
                <a:latin typeface="Arial" pitchFamily="34" charset="0"/>
                <a:cs typeface="Arial" pitchFamily="34" charset="0"/>
              </a:rPr>
              <a:t>Example: Concept Web</a:t>
            </a:r>
            <a:br>
              <a:rPr lang="en-US" b="1" dirty="0" smtClean="0">
                <a:latin typeface="Arial" pitchFamily="34" charset="0"/>
                <a:cs typeface="Arial" pitchFamily="34" charset="0"/>
              </a:rPr>
            </a:br>
            <a:r>
              <a:rPr lang="en-US" b="1" dirty="0" smtClean="0">
                <a:latin typeface="Arial" pitchFamily="34" charset="0"/>
                <a:cs typeface="Arial" pitchFamily="34" charset="0"/>
              </a:rPr>
              <a:t>with</a:t>
            </a:r>
            <a:br>
              <a:rPr lang="en-US" b="1" dirty="0" smtClean="0">
                <a:latin typeface="Arial" pitchFamily="34" charset="0"/>
                <a:cs typeface="Arial" pitchFamily="34" charset="0"/>
              </a:rPr>
            </a:br>
            <a:r>
              <a:rPr lang="en-US" b="1" dirty="0" smtClean="0">
                <a:latin typeface="Arial" pitchFamily="34" charset="0"/>
                <a:cs typeface="Arial" pitchFamily="34" charset="0"/>
              </a:rPr>
              <a:t>sub- topics</a:t>
            </a:r>
          </a:p>
        </p:txBody>
      </p:sp>
      <p:pic>
        <p:nvPicPr>
          <p:cNvPr id="4099" name="Picture 4" descr="graphic2"/>
          <p:cNvPicPr>
            <a:picLocks noChangeAspect="1" noChangeArrowheads="1"/>
          </p:cNvPicPr>
          <p:nvPr/>
        </p:nvPicPr>
        <p:blipFill>
          <a:blip r:embed="rId2" cstate="print"/>
          <a:srcRect/>
          <a:stretch>
            <a:fillRect/>
          </a:stretch>
        </p:blipFill>
        <p:spPr bwMode="auto">
          <a:xfrm>
            <a:off x="2759203" y="228600"/>
            <a:ext cx="6162547" cy="6324600"/>
          </a:xfrm>
          <a:prstGeom prst="rect">
            <a:avLst/>
          </a:prstGeom>
          <a:noFill/>
          <a:ln w="9525">
            <a:noFill/>
            <a:miter lim="800000"/>
            <a:headEnd/>
            <a:tailEnd/>
          </a:ln>
        </p:spPr>
      </p:pic>
    </p:spTree>
    <p:extLst>
      <p:ext uri="{BB962C8B-B14F-4D97-AF65-F5344CB8AC3E}">
        <p14:creationId xmlns="" xmlns:p14="http://schemas.microsoft.com/office/powerpoint/2010/main" val="3883775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4495800"/>
          </a:xfrm>
        </p:spPr>
        <p:txBody>
          <a:bodyPr>
            <a:noAutofit/>
          </a:bodyPr>
          <a:lstStyle/>
          <a:p>
            <a:pPr lvl="3" algn="ctr" rtl="0">
              <a:spcBef>
                <a:spcPct val="0"/>
              </a:spcBef>
            </a:pPr>
            <a:r>
              <a:rPr lang="en-US" sz="4000" b="1" smtClean="0">
                <a:latin typeface="Arial" pitchFamily="34" charset="0"/>
                <a:cs typeface="Arial" pitchFamily="34" charset="0"/>
              </a:rPr>
              <a:t>“Share-Out” </a:t>
            </a:r>
            <a:r>
              <a:rPr lang="en-US" sz="4000" b="1" dirty="0" smtClean="0">
                <a:latin typeface="Arial" pitchFamily="34" charset="0"/>
                <a:cs typeface="Arial" pitchFamily="34" charset="0"/>
              </a:rPr>
              <a:t>Procedure </a:t>
            </a:r>
            <a:br>
              <a:rPr lang="en-US" sz="4000" b="1" dirty="0" smtClean="0">
                <a:latin typeface="Arial" pitchFamily="34" charset="0"/>
                <a:cs typeface="Arial" pitchFamily="34" charset="0"/>
              </a:rPr>
            </a:b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t>
            </a:r>
            <a:r>
              <a:rPr lang="en-US" sz="4000" dirty="0">
                <a:latin typeface="Arial" pitchFamily="34" charset="0"/>
                <a:cs typeface="Arial" pitchFamily="34" charset="0"/>
              </a:rPr>
              <a:t/>
            </a:r>
            <a:br>
              <a:rPr lang="en-US" sz="4000" dirty="0">
                <a:latin typeface="Arial" pitchFamily="34" charset="0"/>
                <a:cs typeface="Arial" pitchFamily="34" charset="0"/>
              </a:rPr>
            </a:br>
            <a:endParaRPr lang="en-US" sz="4000" dirty="0">
              <a:latin typeface="Arial" pitchFamily="34" charset="0"/>
              <a:cs typeface="Arial" pitchFamily="34" charset="0"/>
            </a:endParaRPr>
          </a:p>
        </p:txBody>
      </p:sp>
    </p:spTree>
    <p:extLst>
      <p:ext uri="{BB962C8B-B14F-4D97-AF65-F5344CB8AC3E}">
        <p14:creationId xmlns="" xmlns:p14="http://schemas.microsoft.com/office/powerpoint/2010/main" val="183253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8991600" cy="5943599"/>
          </a:xfrm>
        </p:spPr>
        <p:txBody>
          <a:bodyPr>
            <a:noAutofit/>
          </a:bodyPr>
          <a:lstStyle/>
          <a:p>
            <a:r>
              <a:rPr lang="en-US" sz="3400" b="1" dirty="0" smtClean="0">
                <a:latin typeface="Arial" pitchFamily="34" charset="0"/>
                <a:cs typeface="Arial" pitchFamily="34" charset="0"/>
              </a:rPr>
              <a:t>What is graded?</a:t>
            </a:r>
            <a:br>
              <a:rPr lang="en-US" sz="3400" b="1" dirty="0" smtClean="0">
                <a:latin typeface="Arial" pitchFamily="34" charset="0"/>
                <a:cs typeface="Arial" pitchFamily="34" charset="0"/>
              </a:rPr>
            </a:br>
            <a:r>
              <a:rPr lang="en-US" sz="3400" dirty="0" smtClean="0">
                <a:latin typeface="Arial" pitchFamily="34" charset="0"/>
                <a:cs typeface="Arial" pitchFamily="34" charset="0"/>
              </a:rPr>
              <a:t>1. </a:t>
            </a:r>
            <a:r>
              <a:rPr lang="en-US" sz="3400" b="1" u="sng" dirty="0" smtClean="0">
                <a:latin typeface="Arial" pitchFamily="34" charset="0"/>
                <a:cs typeface="Arial" pitchFamily="34" charset="0"/>
              </a:rPr>
              <a:t>Graphic Organizer </a:t>
            </a:r>
            <a:r>
              <a:rPr lang="en-US" sz="3400" dirty="0" smtClean="0">
                <a:latin typeface="Arial" pitchFamily="34" charset="0"/>
                <a:cs typeface="Arial" pitchFamily="34" charset="0"/>
              </a:rPr>
              <a:t>(1 per group)</a:t>
            </a:r>
            <a:br>
              <a:rPr lang="en-US" sz="3400" dirty="0" smtClean="0">
                <a:latin typeface="Arial" pitchFamily="34" charset="0"/>
                <a:cs typeface="Arial" pitchFamily="34" charset="0"/>
              </a:rPr>
            </a:br>
            <a:r>
              <a:rPr lang="en-US" sz="3400" dirty="0" smtClean="0">
                <a:latin typeface="Arial" pitchFamily="34" charset="0"/>
                <a:cs typeface="Arial" pitchFamily="34" charset="0"/>
              </a:rPr>
              <a:t>2. </a:t>
            </a:r>
            <a:r>
              <a:rPr lang="en-US" sz="3400" b="1" u="sng" dirty="0" smtClean="0">
                <a:latin typeface="Arial" pitchFamily="34" charset="0"/>
                <a:cs typeface="Arial" pitchFamily="34" charset="0"/>
              </a:rPr>
              <a:t>Group Essay </a:t>
            </a:r>
            <a:r>
              <a:rPr lang="en-US" sz="3400" dirty="0" smtClean="0">
                <a:latin typeface="Arial" pitchFamily="34" charset="0"/>
                <a:cs typeface="Arial" pitchFamily="34" charset="0"/>
              </a:rPr>
              <a:t>(400 words) Each group member must show their work (full name &amp; number of words) on the essay.</a:t>
            </a:r>
            <a:br>
              <a:rPr lang="en-US" sz="3400" dirty="0" smtClean="0">
                <a:latin typeface="Arial" pitchFamily="34" charset="0"/>
                <a:cs typeface="Arial" pitchFamily="34" charset="0"/>
              </a:rPr>
            </a:br>
            <a:r>
              <a:rPr lang="en-US" sz="3400" dirty="0" smtClean="0">
                <a:latin typeface="Arial" pitchFamily="34" charset="0"/>
                <a:cs typeface="Arial" pitchFamily="34" charset="0"/>
              </a:rPr>
              <a:t>3. </a:t>
            </a:r>
            <a:r>
              <a:rPr lang="en-US" sz="3400" b="1" u="sng" dirty="0" smtClean="0">
                <a:latin typeface="Arial" pitchFamily="34" charset="0"/>
                <a:cs typeface="Arial" pitchFamily="34" charset="0"/>
              </a:rPr>
              <a:t>Group Presentation </a:t>
            </a:r>
            <a:r>
              <a:rPr lang="en-US" sz="3400" dirty="0" smtClean="0">
                <a:latin typeface="Arial" pitchFamily="34" charset="0"/>
                <a:cs typeface="Arial" pitchFamily="34" charset="0"/>
              </a:rPr>
              <a:t>- Students will explain their work (essay &amp; graphic organizer).</a:t>
            </a:r>
            <a:r>
              <a:rPr lang="en-US" sz="3400" b="1" u="sng" dirty="0" smtClean="0">
                <a:latin typeface="Arial" pitchFamily="34" charset="0"/>
                <a:cs typeface="Arial" pitchFamily="34" charset="0"/>
              </a:rPr>
              <a:t/>
            </a:r>
            <a:br>
              <a:rPr lang="en-US" sz="3400" b="1" u="sng" dirty="0" smtClean="0">
                <a:latin typeface="Arial" pitchFamily="34" charset="0"/>
                <a:cs typeface="Arial" pitchFamily="34" charset="0"/>
              </a:rPr>
            </a:br>
            <a:r>
              <a:rPr lang="en-US" sz="3400" dirty="0" smtClean="0">
                <a:latin typeface="Arial" pitchFamily="34" charset="0"/>
                <a:cs typeface="Arial" pitchFamily="34" charset="0"/>
              </a:rPr>
              <a:t>4. “</a:t>
            </a:r>
            <a:r>
              <a:rPr lang="en-US" sz="3400" b="1" u="sng" dirty="0" smtClean="0">
                <a:latin typeface="Arial" pitchFamily="34" charset="0"/>
                <a:cs typeface="Arial" pitchFamily="34" charset="0"/>
              </a:rPr>
              <a:t>The Process” (Participation</a:t>
            </a:r>
            <a:r>
              <a:rPr lang="en-US" sz="3400" b="1" dirty="0" smtClean="0">
                <a:latin typeface="Arial" pitchFamily="34" charset="0"/>
                <a:cs typeface="Arial" pitchFamily="34" charset="0"/>
              </a:rPr>
              <a:t>) </a:t>
            </a:r>
            <a:r>
              <a:rPr lang="en-US" sz="3400" dirty="0" smtClean="0">
                <a:latin typeface="Arial" pitchFamily="34" charset="0"/>
                <a:cs typeface="Arial" pitchFamily="34" charset="0"/>
              </a:rPr>
              <a:t>– The Instructor will monitor the students working in groups. Student that are not working will not get participation points and no credit for the assignment. Make sure you are working and contributing to the process!</a:t>
            </a:r>
            <a:endParaRPr lang="en-US" sz="3400" b="1" u="sng" dirty="0">
              <a:latin typeface="Arial" pitchFamily="34" charset="0"/>
              <a:cs typeface="Arial" pitchFamily="34" charset="0"/>
            </a:endParaRPr>
          </a:p>
        </p:txBody>
      </p:sp>
    </p:spTree>
    <p:extLst>
      <p:ext uri="{BB962C8B-B14F-4D97-AF65-F5344CB8AC3E}">
        <p14:creationId xmlns="" xmlns:p14="http://schemas.microsoft.com/office/powerpoint/2010/main" val="88828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610600" cy="5638800"/>
          </a:xfrm>
        </p:spPr>
        <p:txBody>
          <a:bodyPr>
            <a:noAutofit/>
          </a:bodyPr>
          <a:lstStyle/>
          <a:p>
            <a:pPr lvl="0"/>
            <a:r>
              <a:rPr lang="en-US" sz="2800" dirty="0" smtClean="0"/>
              <a:t>1. Virginia</a:t>
            </a:r>
            <a:br>
              <a:rPr lang="en-US" sz="2800" dirty="0" smtClean="0"/>
            </a:br>
            <a:r>
              <a:rPr lang="en-US" sz="2800" dirty="0" smtClean="0"/>
              <a:t>2. Massachusetts</a:t>
            </a:r>
            <a:br>
              <a:rPr lang="en-US" sz="2800" dirty="0" smtClean="0"/>
            </a:br>
            <a:r>
              <a:rPr lang="en-US" sz="2800" dirty="0" smtClean="0"/>
              <a:t>3. New Hampshire</a:t>
            </a:r>
            <a:br>
              <a:rPr lang="en-US" sz="2800" dirty="0" smtClean="0"/>
            </a:br>
            <a:r>
              <a:rPr lang="en-US" sz="2800" dirty="0" smtClean="0"/>
              <a:t>4. Maryland</a:t>
            </a:r>
            <a:br>
              <a:rPr lang="en-US" sz="2800" dirty="0" smtClean="0"/>
            </a:br>
            <a:r>
              <a:rPr lang="en-US" sz="2800" dirty="0" smtClean="0"/>
              <a:t>5. Connecticut</a:t>
            </a:r>
            <a:br>
              <a:rPr lang="en-US" sz="2800" dirty="0" smtClean="0"/>
            </a:br>
            <a:r>
              <a:rPr lang="en-US" sz="2800" dirty="0" smtClean="0"/>
              <a:t>6. Rhode Island</a:t>
            </a:r>
            <a:br>
              <a:rPr lang="en-US" sz="2800" dirty="0" smtClean="0"/>
            </a:br>
            <a:r>
              <a:rPr lang="en-US" sz="2800" dirty="0" smtClean="0"/>
              <a:t>7. Delaware</a:t>
            </a:r>
            <a:br>
              <a:rPr lang="en-US" sz="2800" dirty="0" smtClean="0"/>
            </a:br>
            <a:r>
              <a:rPr lang="en-US" sz="2800" dirty="0" smtClean="0"/>
              <a:t>8. North Carolina</a:t>
            </a:r>
            <a:br>
              <a:rPr lang="en-US" sz="2800" dirty="0" smtClean="0"/>
            </a:br>
            <a:r>
              <a:rPr lang="en-US" sz="2800" dirty="0" smtClean="0"/>
              <a:t>9. South Carolina</a:t>
            </a:r>
            <a:br>
              <a:rPr lang="en-US" sz="2800" dirty="0" smtClean="0"/>
            </a:br>
            <a:r>
              <a:rPr lang="en-US" sz="2800" dirty="0" smtClean="0"/>
              <a:t>10. New Jersey</a:t>
            </a:r>
            <a:br>
              <a:rPr lang="en-US" sz="2800" dirty="0" smtClean="0"/>
            </a:br>
            <a:r>
              <a:rPr lang="en-US" sz="2800" dirty="0" smtClean="0"/>
              <a:t>11. New York</a:t>
            </a:r>
            <a:br>
              <a:rPr lang="en-US" sz="2800" dirty="0" smtClean="0"/>
            </a:br>
            <a:r>
              <a:rPr lang="en-US" sz="2800" dirty="0" smtClean="0"/>
              <a:t>12. Pennsylvania</a:t>
            </a:r>
            <a:br>
              <a:rPr lang="en-US" sz="2800" dirty="0" smtClean="0"/>
            </a:br>
            <a:r>
              <a:rPr lang="en-US" sz="2800" dirty="0" smtClean="0"/>
              <a:t>13. Georgia</a:t>
            </a:r>
            <a:br>
              <a:rPr lang="en-US" sz="2800" dirty="0" smtClean="0"/>
            </a:br>
            <a:endParaRPr lang="en-US" sz="2800" dirty="0">
              <a:latin typeface="Arial" pitchFamily="34" charset="0"/>
              <a:cs typeface="Arial" pitchFamily="34" charset="0"/>
            </a:endParaRPr>
          </a:p>
        </p:txBody>
      </p:sp>
      <p:sp>
        <p:nvSpPr>
          <p:cNvPr id="3" name="Rectangle 2"/>
          <p:cNvSpPr/>
          <p:nvPr/>
        </p:nvSpPr>
        <p:spPr>
          <a:xfrm>
            <a:off x="2590800" y="228600"/>
            <a:ext cx="5410200" cy="584775"/>
          </a:xfrm>
          <a:prstGeom prst="rect">
            <a:avLst/>
          </a:prstGeom>
        </p:spPr>
        <p:txBody>
          <a:bodyPr wrap="square">
            <a:spAutoFit/>
          </a:bodyPr>
          <a:lstStyle/>
          <a:p>
            <a:r>
              <a:rPr lang="en-US" sz="3200" b="1" u="sng" dirty="0" smtClean="0">
                <a:latin typeface="Arial" pitchFamily="34" charset="0"/>
                <a:cs typeface="Arial" pitchFamily="34" charset="0"/>
              </a:rPr>
              <a:t>Assigned Groups</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09600"/>
          </a:xfrm>
        </p:spPr>
        <p:txBody>
          <a:bodyPr>
            <a:normAutofit fontScale="90000"/>
          </a:bodyPr>
          <a:lstStyle/>
          <a:p>
            <a:r>
              <a:rPr lang="en-US" dirty="0" smtClean="0">
                <a:latin typeface="Arial" pitchFamily="34" charset="0"/>
                <a:cs typeface="Arial" pitchFamily="34" charset="0"/>
              </a:rPr>
              <a:t>Economic Activity</a:t>
            </a:r>
            <a:endParaRPr lang="en-US" dirty="0">
              <a:latin typeface="Arial" pitchFamily="34" charset="0"/>
              <a:cs typeface="Arial" pitchFamily="34" charset="0"/>
            </a:endParaRPr>
          </a:p>
        </p:txBody>
      </p:sp>
      <p:pic>
        <p:nvPicPr>
          <p:cNvPr id="1026" name="Picture 2" descr="http://www.slidego.com/res/palooza/america/US_Geography/B1CD5F9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47800" y="939800"/>
            <a:ext cx="6516966" cy="55626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6400"/>
            <a:ext cx="5562600" cy="4457700"/>
          </a:xfrm>
        </p:spPr>
        <p:txBody>
          <a:bodyPr>
            <a:normAutofit fontScale="90000"/>
          </a:bodyPr>
          <a:lstStyle/>
          <a:p>
            <a:pPr marL="0" marR="0"/>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a:latin typeface="Arial" pitchFamily="34" charset="0"/>
                <a:ea typeface="Times New Roman"/>
                <a:cs typeface="Arial" pitchFamily="34" charset="0"/>
              </a:rPr>
              <a:t/>
            </a:r>
            <a:br>
              <a:rPr lang="en-US" b="1" u="sng" dirty="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a:latin typeface="Arial" pitchFamily="34" charset="0"/>
                <a:ea typeface="Times New Roman"/>
                <a:cs typeface="Arial" pitchFamily="34" charset="0"/>
              </a:rPr>
              <a:t/>
            </a:r>
            <a:br>
              <a:rPr lang="en-US" b="1" u="sng" dirty="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
            </a:r>
            <a:br>
              <a:rPr lang="en-US" b="1" u="sng" dirty="0" smtClean="0">
                <a:latin typeface="Arial" pitchFamily="34" charset="0"/>
                <a:ea typeface="Times New Roman"/>
                <a:cs typeface="Arial" pitchFamily="34" charset="0"/>
              </a:rPr>
            </a:br>
            <a:r>
              <a:rPr lang="en-US" b="1" u="sng" dirty="0">
                <a:latin typeface="Arial" pitchFamily="34" charset="0"/>
                <a:ea typeface="Times New Roman"/>
                <a:cs typeface="Arial" pitchFamily="34" charset="0"/>
              </a:rPr>
              <a:t/>
            </a:r>
            <a:br>
              <a:rPr lang="en-US" b="1" u="sng" dirty="0">
                <a:latin typeface="Arial" pitchFamily="34" charset="0"/>
                <a:ea typeface="Times New Roman"/>
                <a:cs typeface="Arial" pitchFamily="34" charset="0"/>
              </a:rPr>
            </a:br>
            <a:r>
              <a:rPr lang="en-US" b="1" u="sng" dirty="0" smtClean="0">
                <a:latin typeface="Arial" pitchFamily="34" charset="0"/>
                <a:ea typeface="Times New Roman"/>
                <a:cs typeface="Arial" pitchFamily="34" charset="0"/>
              </a:rPr>
              <a:t>The Scenario</a:t>
            </a:r>
            <a:r>
              <a:rPr lang="en-US" b="1" dirty="0" smtClean="0">
                <a:latin typeface="Arial" pitchFamily="34" charset="0"/>
                <a:ea typeface="Times New Roman"/>
                <a:cs typeface="Arial" pitchFamily="34" charset="0"/>
              </a:rPr>
              <a:t> </a:t>
            </a:r>
            <a:br>
              <a:rPr lang="en-US" b="1" dirty="0" smtClean="0">
                <a:latin typeface="Arial" pitchFamily="34" charset="0"/>
                <a:ea typeface="Times New Roman"/>
                <a:cs typeface="Arial" pitchFamily="34" charset="0"/>
              </a:rPr>
            </a:br>
            <a:r>
              <a:rPr lang="en-US" dirty="0" smtClean="0">
                <a:latin typeface="Arial" pitchFamily="34" charset="0"/>
                <a:ea typeface="Times New Roman"/>
                <a:cs typeface="Arial" pitchFamily="34" charset="0"/>
              </a:rPr>
              <a:t/>
            </a:r>
            <a:br>
              <a:rPr lang="en-US" dirty="0" smtClean="0">
                <a:latin typeface="Arial" pitchFamily="34" charset="0"/>
                <a:ea typeface="Times New Roman"/>
                <a:cs typeface="Arial" pitchFamily="34" charset="0"/>
              </a:rPr>
            </a:br>
            <a:r>
              <a:rPr lang="en-US" dirty="0" smtClean="0">
                <a:latin typeface="Arial" pitchFamily="34" charset="0"/>
                <a:ea typeface="Times New Roman"/>
                <a:cs typeface="Arial" pitchFamily="34" charset="0"/>
              </a:rPr>
              <a:t>Your group have been chosen to lead (political and economic) one the 13 colonies after the American Revolution. </a:t>
            </a:r>
            <a:endParaRPr lang="en-US" dirty="0">
              <a:latin typeface="Arial" pitchFamily="34" charset="0"/>
              <a:cs typeface="Arial" pitchFamily="34" charset="0"/>
            </a:endParaRPr>
          </a:p>
        </p:txBody>
      </p:sp>
      <p:pic>
        <p:nvPicPr>
          <p:cNvPr id="68610" name="Picture 2" descr="US Flag - athertoncustoms/ iStock Vectors/ Getty Images"/>
          <p:cNvPicPr>
            <a:picLocks noChangeAspect="1" noChangeArrowheads="1"/>
          </p:cNvPicPr>
          <p:nvPr/>
        </p:nvPicPr>
        <p:blipFill>
          <a:blip r:embed="rId2" cstate="print"/>
          <a:srcRect/>
          <a:stretch>
            <a:fillRect/>
          </a:stretch>
        </p:blipFill>
        <p:spPr bwMode="auto">
          <a:xfrm>
            <a:off x="5867400" y="228600"/>
            <a:ext cx="3276600" cy="423773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05800" cy="6324600"/>
          </a:xfrm>
        </p:spPr>
        <p:txBody>
          <a:bodyPr/>
          <a:lstStyle/>
          <a:p>
            <a:endParaRPr lang="en-US"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4267200" cy="6858000"/>
          </a:xfrm>
        </p:spPr>
        <p:txBody>
          <a:bodyPr>
            <a:normAutofit fontScale="90000"/>
          </a:bodyPr>
          <a:lstStyle/>
          <a:p>
            <a:r>
              <a:rPr lang="en-US" dirty="0" smtClean="0">
                <a:latin typeface="Arial" pitchFamily="34" charset="0"/>
                <a:cs typeface="Arial" pitchFamily="34" charset="0"/>
              </a:rPr>
              <a:t>Each group will be assigned one of the 13 colonies to govern.</a:t>
            </a:r>
            <a:br>
              <a:rPr lang="en-US"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3600" b="1" dirty="0" smtClean="0">
                <a:latin typeface="Arial" pitchFamily="34" charset="0"/>
                <a:cs typeface="Arial" pitchFamily="34" charset="0"/>
              </a:rPr>
              <a:t>Use the textbook for the social, political, and economic description of each colony.</a:t>
            </a:r>
            <a:endParaRPr lang="en-US" sz="3600" b="1" dirty="0">
              <a:latin typeface="Arial" pitchFamily="34" charset="0"/>
              <a:cs typeface="Arial" pitchFamily="34" charset="0"/>
            </a:endParaRPr>
          </a:p>
        </p:txBody>
      </p:sp>
      <p:pic>
        <p:nvPicPr>
          <p:cNvPr id="67586" name="Picture 2" descr="http://ed101.bu.edu/StudentDoc/Archives/ED101sp09/jhaj/Maps/thirteen%20colonies%20map.jpg"/>
          <p:cNvPicPr>
            <a:picLocks noChangeAspect="1" noChangeArrowheads="1"/>
          </p:cNvPicPr>
          <p:nvPr/>
        </p:nvPicPr>
        <p:blipFill>
          <a:blip r:embed="rId2" cstate="print"/>
          <a:srcRect/>
          <a:stretch>
            <a:fillRect/>
          </a:stretch>
        </p:blipFill>
        <p:spPr bwMode="auto">
          <a:xfrm>
            <a:off x="4246652" y="152400"/>
            <a:ext cx="4897348" cy="6705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sz="3200" b="1" dirty="0" smtClean="0">
                <a:latin typeface="Arial" pitchFamily="34" charset="0"/>
                <a:ea typeface="Times New Roman"/>
                <a:cs typeface="Arial" pitchFamily="34" charset="0"/>
              </a:rPr>
              <a:t/>
            </a:r>
            <a:br>
              <a:rPr lang="en-US" sz="3200" b="1" dirty="0" smtClean="0">
                <a:latin typeface="Arial" pitchFamily="34" charset="0"/>
                <a:ea typeface="Times New Roman"/>
                <a:cs typeface="Arial" pitchFamily="34" charset="0"/>
              </a:rPr>
            </a:br>
            <a:r>
              <a:rPr lang="en-US" sz="3200" b="1" dirty="0">
                <a:latin typeface="Arial" pitchFamily="34" charset="0"/>
                <a:ea typeface="Times New Roman"/>
                <a:cs typeface="Arial" pitchFamily="34" charset="0"/>
              </a:rPr>
              <a:t/>
            </a:r>
            <a:br>
              <a:rPr lang="en-US" sz="3200" b="1" dirty="0">
                <a:latin typeface="Arial" pitchFamily="34" charset="0"/>
                <a:ea typeface="Times New Roman"/>
                <a:cs typeface="Arial" pitchFamily="34" charset="0"/>
              </a:rPr>
            </a:br>
            <a:r>
              <a:rPr lang="en-US" sz="3200" b="1" dirty="0">
                <a:latin typeface="Arial" pitchFamily="34" charset="0"/>
                <a:ea typeface="Times New Roman"/>
                <a:cs typeface="Arial" pitchFamily="34" charset="0"/>
              </a:rPr>
              <a:t>The following questions will need to be answered during the “share-out.” </a:t>
            </a:r>
            <a:r>
              <a:rPr lang="en-US" sz="3200" b="1" dirty="0" smtClean="0">
                <a:latin typeface="Arial" pitchFamily="34" charset="0"/>
                <a:ea typeface="Times New Roman"/>
                <a:cs typeface="Arial" pitchFamily="34" charset="0"/>
              </a:rPr>
              <a:t/>
            </a:r>
            <a:br>
              <a:rPr lang="en-US" sz="3200" b="1" dirty="0" smtClean="0">
                <a:latin typeface="Arial" pitchFamily="34" charset="0"/>
                <a:ea typeface="Times New Roman"/>
                <a:cs typeface="Arial" pitchFamily="34" charset="0"/>
              </a:rPr>
            </a:br>
            <a:r>
              <a:rPr lang="en-US" sz="3200" dirty="0" smtClean="0">
                <a:latin typeface="Arial" pitchFamily="34" charset="0"/>
                <a:ea typeface="Times New Roman"/>
                <a:cs typeface="Arial" pitchFamily="34" charset="0"/>
              </a:rPr>
              <a:t>1</a:t>
            </a:r>
            <a:r>
              <a:rPr lang="en-US" sz="3200" dirty="0">
                <a:latin typeface="Arial" pitchFamily="34" charset="0"/>
                <a:ea typeface="Times New Roman"/>
                <a:cs typeface="Arial" pitchFamily="34" charset="0"/>
              </a:rPr>
              <a:t>. What will be the goals of the new </a:t>
            </a:r>
            <a:r>
              <a:rPr lang="en-US" sz="3200" dirty="0" smtClean="0">
                <a:latin typeface="Arial" pitchFamily="34" charset="0"/>
                <a:ea typeface="Times New Roman"/>
                <a:cs typeface="Arial" pitchFamily="34" charset="0"/>
              </a:rPr>
              <a:t>government to insure it’s peace </a:t>
            </a:r>
            <a:r>
              <a:rPr lang="en-US" sz="3200" smtClean="0">
                <a:latin typeface="Arial" pitchFamily="34" charset="0"/>
                <a:ea typeface="Times New Roman"/>
                <a:cs typeface="Arial" pitchFamily="34" charset="0"/>
              </a:rPr>
              <a:t>and </a:t>
            </a:r>
            <a:r>
              <a:rPr lang="en-US" sz="3200" smtClean="0">
                <a:latin typeface="Arial" pitchFamily="34" charset="0"/>
                <a:ea typeface="Times New Roman"/>
                <a:cs typeface="Arial" pitchFamily="34" charset="0"/>
              </a:rPr>
              <a:t>prosperity?</a:t>
            </a:r>
            <a:r>
              <a:rPr lang="en-US" sz="3200" dirty="0">
                <a:latin typeface="Arial" pitchFamily="34" charset="0"/>
                <a:ea typeface="Times New Roman"/>
                <a:cs typeface="Arial" pitchFamily="34" charset="0"/>
              </a:rPr>
              <a:t/>
            </a:r>
            <a:br>
              <a:rPr lang="en-US" sz="3200" dirty="0">
                <a:latin typeface="Arial" pitchFamily="34" charset="0"/>
                <a:ea typeface="Times New Roman"/>
                <a:cs typeface="Arial" pitchFamily="34" charset="0"/>
              </a:rPr>
            </a:br>
            <a:r>
              <a:rPr lang="en-US" sz="3200" dirty="0">
                <a:latin typeface="Arial" pitchFamily="34" charset="0"/>
                <a:ea typeface="Times New Roman"/>
                <a:cs typeface="Arial" pitchFamily="34" charset="0"/>
              </a:rPr>
              <a:t>2</a:t>
            </a:r>
            <a:r>
              <a:rPr lang="en-US" sz="3200" dirty="0" smtClean="0">
                <a:latin typeface="Arial" pitchFamily="34" charset="0"/>
                <a:ea typeface="Times New Roman"/>
                <a:cs typeface="Arial" pitchFamily="34" charset="0"/>
              </a:rPr>
              <a:t>. How will the group maintain it’s authority and prevent a mutiny? </a:t>
            </a:r>
            <a:br>
              <a:rPr lang="en-US" sz="3200" dirty="0" smtClean="0">
                <a:latin typeface="Arial" pitchFamily="34" charset="0"/>
                <a:ea typeface="Times New Roman"/>
                <a:cs typeface="Arial" pitchFamily="34" charset="0"/>
              </a:rPr>
            </a:br>
            <a:r>
              <a:rPr lang="en-US" sz="3200" dirty="0" smtClean="0">
                <a:latin typeface="Arial" pitchFamily="34" charset="0"/>
                <a:ea typeface="Times New Roman"/>
                <a:cs typeface="Arial" pitchFamily="34" charset="0"/>
              </a:rPr>
              <a:t>3. How will the group insure their survival (food/water, shelter, military/police/medical)?</a:t>
            </a:r>
            <a:br>
              <a:rPr lang="en-US" sz="3200" dirty="0" smtClean="0">
                <a:latin typeface="Arial" pitchFamily="34" charset="0"/>
                <a:ea typeface="Times New Roman"/>
                <a:cs typeface="Arial" pitchFamily="34" charset="0"/>
              </a:rPr>
            </a:br>
            <a:r>
              <a:rPr lang="en-US" sz="3200" dirty="0" smtClean="0">
                <a:latin typeface="Arial" pitchFamily="34" charset="0"/>
                <a:ea typeface="Times New Roman"/>
                <a:cs typeface="Arial" pitchFamily="34" charset="0"/>
              </a:rPr>
              <a:t>4. What economic activities will the group pursue (use the textbook to find the economic activities </a:t>
            </a:r>
            <a:r>
              <a:rPr lang="en-US" sz="3200" dirty="0">
                <a:latin typeface="Arial" pitchFamily="34" charset="0"/>
                <a:ea typeface="Times New Roman"/>
                <a:cs typeface="Arial" pitchFamily="34" charset="0"/>
              </a:rPr>
              <a:t>(i.e., agriculture, fishing, cattle ranching) in </a:t>
            </a:r>
            <a:r>
              <a:rPr lang="en-US" sz="3200" dirty="0" smtClean="0">
                <a:latin typeface="Arial" pitchFamily="34" charset="0"/>
                <a:ea typeface="Times New Roman"/>
                <a:cs typeface="Arial" pitchFamily="34" charset="0"/>
              </a:rPr>
              <a:t>the region/state) to insure it thrives economically? </a:t>
            </a:r>
            <a:br>
              <a:rPr lang="en-US" sz="3200" dirty="0" smtClean="0">
                <a:latin typeface="Arial" pitchFamily="34" charset="0"/>
                <a:ea typeface="Times New Roman"/>
                <a:cs typeface="Arial" pitchFamily="34" charset="0"/>
              </a:rPr>
            </a:br>
            <a:r>
              <a:rPr lang="en-US" sz="3200" dirty="0" smtClean="0">
                <a:latin typeface="Arial" pitchFamily="34" charset="0"/>
                <a:ea typeface="Times New Roman"/>
                <a:cs typeface="Arial" pitchFamily="34" charset="0"/>
              </a:rPr>
              <a:t>5. </a:t>
            </a:r>
            <a:r>
              <a:rPr lang="en-US" sz="3200" dirty="0">
                <a:latin typeface="Arial" pitchFamily="34" charset="0"/>
                <a:ea typeface="Times New Roman"/>
                <a:cs typeface="Arial" pitchFamily="34" charset="0"/>
              </a:rPr>
              <a:t>What would happen to your government if your group loose control of its power?</a:t>
            </a:r>
            <a:r>
              <a:rPr lang="en-US" sz="3200" dirty="0" smtClean="0">
                <a:latin typeface="Arial" pitchFamily="34" charset="0"/>
                <a:ea typeface="Times New Roman"/>
                <a:cs typeface="Arial" pitchFamily="34" charset="0"/>
              </a:rPr>
              <a:t/>
            </a:r>
            <a:br>
              <a:rPr lang="en-US" sz="3200" dirty="0" smtClean="0">
                <a:latin typeface="Arial" pitchFamily="34" charset="0"/>
                <a:ea typeface="Times New Roman"/>
                <a:cs typeface="Arial" pitchFamily="34" charset="0"/>
              </a:rPr>
            </a:br>
            <a:r>
              <a:rPr lang="en-US" sz="3200" dirty="0" smtClean="0">
                <a:latin typeface="Arial" pitchFamily="34" charset="0"/>
                <a:ea typeface="Times New Roman"/>
                <a:cs typeface="Arial" pitchFamily="34" charset="0"/>
              </a:rPr>
              <a:t/>
            </a:r>
            <a:br>
              <a:rPr lang="en-US" sz="3200" dirty="0" smtClean="0">
                <a:latin typeface="Arial" pitchFamily="34" charset="0"/>
                <a:ea typeface="Times New Roman"/>
                <a:cs typeface="Arial" pitchFamily="34" charset="0"/>
              </a:rPr>
            </a:b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sz="2400" b="1" u="sng" dirty="0" smtClean="0">
                <a:latin typeface="Arial" pitchFamily="34" charset="0"/>
                <a:cs typeface="Arial" pitchFamily="34" charset="0"/>
              </a:rPr>
              <a:t>Steps One through Five (1 – 5)</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Step 1. Brainstorm </a:t>
            </a:r>
            <a:r>
              <a:rPr lang="en-US" sz="2400" dirty="0" smtClean="0">
                <a:latin typeface="Arial" pitchFamily="34" charset="0"/>
                <a:cs typeface="Arial" pitchFamily="34" charset="0"/>
              </a:rPr>
              <a:t>- Each group will work together in generating a </a:t>
            </a:r>
            <a:r>
              <a:rPr lang="en-US" sz="2400" b="1" dirty="0" smtClean="0">
                <a:latin typeface="Arial" pitchFamily="34" charset="0"/>
                <a:ea typeface="Times New Roman"/>
                <a:cs typeface="Arial" pitchFamily="34" charset="0"/>
              </a:rPr>
              <a:t>mission statement</a:t>
            </a:r>
            <a:r>
              <a:rPr lang="en-US" sz="2400" dirty="0" smtClean="0">
                <a:latin typeface="Arial" pitchFamily="34" charset="0"/>
                <a:ea typeface="Times New Roman"/>
                <a:cs typeface="Arial" pitchFamily="34" charset="0"/>
              </a:rPr>
              <a:t> and </a:t>
            </a:r>
            <a:r>
              <a:rPr lang="en-US" sz="2400" dirty="0" smtClean="0">
                <a:latin typeface="Arial" pitchFamily="34" charset="0"/>
                <a:cs typeface="Arial" pitchFamily="34" charset="0"/>
              </a:rPr>
              <a:t>answers for the group questions. </a:t>
            </a:r>
            <a:br>
              <a:rPr lang="en-US" sz="2400" dirty="0" smtClean="0">
                <a:latin typeface="Arial" pitchFamily="34" charset="0"/>
                <a:cs typeface="Arial" pitchFamily="34" charset="0"/>
              </a:rPr>
            </a:br>
            <a:r>
              <a:rPr lang="en-US" sz="2400" b="1" dirty="0" smtClean="0">
                <a:latin typeface="Arial" pitchFamily="34" charset="0"/>
                <a:cs typeface="Arial" pitchFamily="34" charset="0"/>
              </a:rPr>
              <a:t>Step 2. Make a List </a:t>
            </a:r>
            <a:r>
              <a:rPr lang="en-US" sz="2400" dirty="0" smtClean="0">
                <a:latin typeface="Arial" pitchFamily="34" charset="0"/>
                <a:cs typeface="Arial" pitchFamily="34" charset="0"/>
              </a:rPr>
              <a:t>– List the things or ideas that are generated from the brainstorm activity. </a:t>
            </a:r>
            <a:br>
              <a:rPr lang="en-US" sz="2400" dirty="0" smtClean="0">
                <a:latin typeface="Arial" pitchFamily="34" charset="0"/>
                <a:cs typeface="Arial" pitchFamily="34" charset="0"/>
              </a:rPr>
            </a:br>
            <a:r>
              <a:rPr lang="en-US" sz="2400" b="1" dirty="0" smtClean="0">
                <a:latin typeface="Arial" pitchFamily="34" charset="0"/>
                <a:cs typeface="Arial" pitchFamily="34" charset="0"/>
              </a:rPr>
              <a:t> Step 3. Create a Graphic Organizer </a:t>
            </a:r>
            <a:r>
              <a:rPr lang="en-US" sz="2400" dirty="0" smtClean="0">
                <a:latin typeface="Arial" pitchFamily="34" charset="0"/>
                <a:cs typeface="Arial" pitchFamily="34" charset="0"/>
              </a:rPr>
              <a:t>(flowchart, concept web, Venn Diagram) - Use a blank sheet of paper to draw the graphic organizer. Input the things</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or ideas from the list. (See Graphic Organizer Procedure)</a:t>
            </a:r>
            <a:br>
              <a:rPr lang="en-US" sz="2400" dirty="0" smtClean="0">
                <a:latin typeface="Arial" pitchFamily="34" charset="0"/>
                <a:cs typeface="Arial" pitchFamily="34" charset="0"/>
              </a:rPr>
            </a:br>
            <a:r>
              <a:rPr lang="en-US" sz="2400" b="1" dirty="0" smtClean="0">
                <a:latin typeface="Arial" pitchFamily="34" charset="0"/>
                <a:cs typeface="Arial" pitchFamily="34" charset="0"/>
              </a:rPr>
              <a:t> Step 4. Write a Group Essay </a:t>
            </a:r>
            <a:r>
              <a:rPr lang="en-US" sz="2400" dirty="0" smtClean="0">
                <a:latin typeface="Arial" pitchFamily="34" charset="0"/>
                <a:cs typeface="Arial" pitchFamily="34" charset="0"/>
              </a:rPr>
              <a:t>(400 words essay) – It will disclose the mission statement and describe how the group will govern their people. Each person in the group will be responsible for their share of the essay (See Essay Procedure) It should have an introduction, body, and conclusion. </a:t>
            </a:r>
            <a:br>
              <a:rPr lang="en-US" sz="2400" dirty="0" smtClean="0">
                <a:latin typeface="Arial" pitchFamily="34" charset="0"/>
                <a:cs typeface="Arial" pitchFamily="34" charset="0"/>
              </a:rPr>
            </a:br>
            <a:r>
              <a:rPr lang="en-US" sz="2400" b="1" dirty="0" smtClean="0">
                <a:latin typeface="Arial" pitchFamily="34" charset="0"/>
                <a:cs typeface="Arial" pitchFamily="34" charset="0"/>
              </a:rPr>
              <a:t> Step 5. Share Out </a:t>
            </a:r>
            <a:r>
              <a:rPr lang="en-US" sz="2400" dirty="0" smtClean="0">
                <a:latin typeface="Arial" pitchFamily="34" charset="0"/>
                <a:cs typeface="Arial" pitchFamily="34" charset="0"/>
              </a:rPr>
              <a:t>– The group will share their group work with the class. </a:t>
            </a:r>
            <a:r>
              <a:rPr lang="en-US" sz="2800" dirty="0" smtClean="0">
                <a:latin typeface="Arial" pitchFamily="34" charset="0"/>
                <a:cs typeface="Arial" pitchFamily="34" charset="0"/>
              </a:rPr>
              <a:t>(See Share-Out Procedure) </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4793673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324599"/>
          </a:xfrm>
        </p:spPr>
        <p:txBody>
          <a:bodyPr>
            <a:normAutofit fontScale="90000"/>
          </a:bodyPr>
          <a:lstStyle/>
          <a:p>
            <a:r>
              <a:rPr lang="en-US" b="1" u="sng" dirty="0" smtClean="0">
                <a:latin typeface="Arial" pitchFamily="34" charset="0"/>
                <a:cs typeface="Arial" pitchFamily="34" charset="0"/>
              </a:rPr>
              <a:t>Essay Procedure</a:t>
            </a: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The 400 words essay must be divided. The example below can be used in the following manner: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latin typeface="Arial" pitchFamily="34" charset="0"/>
                <a:cs typeface="Arial" pitchFamily="34" charset="0"/>
              </a:rPr>
              <a:t>Introduction</a:t>
            </a:r>
            <a:r>
              <a:rPr lang="en-US" dirty="0" smtClean="0">
                <a:latin typeface="Arial" pitchFamily="34" charset="0"/>
                <a:cs typeface="Arial" pitchFamily="34" charset="0"/>
              </a:rPr>
              <a:t> – 100 words </a:t>
            </a:r>
            <a:r>
              <a:rPr lang="en-US" sz="2700" dirty="0" smtClean="0">
                <a:latin typeface="Arial" pitchFamily="34" charset="0"/>
                <a:cs typeface="Arial" pitchFamily="34" charset="0"/>
              </a:rPr>
              <a:t>(1 person)</a:t>
            </a:r>
            <a:br>
              <a:rPr lang="en-US" sz="2700" dirty="0" smtClean="0">
                <a:latin typeface="Arial" pitchFamily="34" charset="0"/>
                <a:cs typeface="Arial" pitchFamily="34" charset="0"/>
              </a:rPr>
            </a:br>
            <a:r>
              <a:rPr lang="en-US" b="1" dirty="0" smtClean="0">
                <a:latin typeface="Arial" pitchFamily="34" charset="0"/>
                <a:cs typeface="Arial" pitchFamily="34" charset="0"/>
              </a:rPr>
              <a:t>Body</a:t>
            </a:r>
            <a:r>
              <a:rPr lang="en-US" dirty="0" smtClean="0">
                <a:latin typeface="Arial" pitchFamily="34" charset="0"/>
                <a:cs typeface="Arial" pitchFamily="34" charset="0"/>
              </a:rPr>
              <a:t> – 200 words </a:t>
            </a:r>
            <a:r>
              <a:rPr lang="en-US" sz="2700" dirty="0" smtClean="0">
                <a:latin typeface="Arial" pitchFamily="34" charset="0"/>
                <a:cs typeface="Arial" pitchFamily="34" charset="0"/>
              </a:rPr>
              <a:t>(2 people, 100 words per person)</a:t>
            </a:r>
            <a:br>
              <a:rPr lang="en-US" sz="2700" dirty="0" smtClean="0">
                <a:latin typeface="Arial" pitchFamily="34" charset="0"/>
                <a:cs typeface="Arial" pitchFamily="34" charset="0"/>
              </a:rPr>
            </a:br>
            <a:r>
              <a:rPr lang="en-US" b="1" dirty="0" smtClean="0">
                <a:latin typeface="Arial" pitchFamily="34" charset="0"/>
                <a:cs typeface="Arial" pitchFamily="34" charset="0"/>
              </a:rPr>
              <a:t>Conclusion</a:t>
            </a:r>
            <a:r>
              <a:rPr lang="en-US" dirty="0" smtClean="0">
                <a:latin typeface="Arial" pitchFamily="34" charset="0"/>
                <a:cs typeface="Arial" pitchFamily="34" charset="0"/>
              </a:rPr>
              <a:t> – 100 words </a:t>
            </a:r>
            <a:r>
              <a:rPr lang="en-US" sz="2700" dirty="0" smtClean="0">
                <a:latin typeface="Arial" pitchFamily="34" charset="0"/>
                <a:cs typeface="Arial" pitchFamily="34" charset="0"/>
              </a:rPr>
              <a:t>(1 person)</a:t>
            </a:r>
            <a:br>
              <a:rPr lang="en-US" sz="2700"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3100" i="1" dirty="0" smtClean="0">
                <a:latin typeface="Arial" pitchFamily="34" charset="0"/>
                <a:cs typeface="Arial" pitchFamily="34" charset="0"/>
              </a:rPr>
              <a:t>Note: Each person must write their name in parenthesis with the number of words used before each paragraph. See the essay example in the next slide</a:t>
            </a:r>
            <a:r>
              <a:rPr lang="en-US" sz="4000" i="1" dirty="0" smtClean="0">
                <a:latin typeface="Arial" pitchFamily="34" charset="0"/>
                <a:cs typeface="Arial" pitchFamily="34" charset="0"/>
              </a:rPr>
              <a:t>. </a:t>
            </a:r>
            <a:endParaRPr lang="en-US" sz="4000" i="1" dirty="0">
              <a:latin typeface="Arial" pitchFamily="34" charset="0"/>
              <a:cs typeface="Arial" pitchFamily="34" charset="0"/>
            </a:endParaRPr>
          </a:p>
        </p:txBody>
      </p:sp>
    </p:spTree>
    <p:extLst>
      <p:ext uri="{BB962C8B-B14F-4D97-AF65-F5344CB8AC3E}">
        <p14:creationId xmlns="" xmlns:p14="http://schemas.microsoft.com/office/powerpoint/2010/main" val="37095721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lstStyle/>
          <a:p>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6705600"/>
          </a:xfrm>
        </p:spPr>
        <p:txBody>
          <a:bodyPr>
            <a:normAutofit fontScale="90000"/>
          </a:bodyPr>
          <a:lstStyle/>
          <a:p>
            <a:r>
              <a:rPr lang="en-US" sz="2200" b="1" dirty="0" smtClean="0">
                <a:latin typeface="Arial" pitchFamily="34" charset="0"/>
                <a:cs typeface="Arial" pitchFamily="34" charset="0"/>
              </a:rPr>
              <a:t>Introduction (Peter Smith – 100 words)</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a:t>
            </a:r>
            <a:br>
              <a:rPr lang="en-US" sz="1800" dirty="0" smtClean="0">
                <a:latin typeface="Arial" pitchFamily="34" charset="0"/>
                <a:cs typeface="Arial" pitchFamily="34" charset="0"/>
              </a:rPr>
            </a:br>
            <a:r>
              <a:rPr lang="en-US" sz="2200" dirty="0" smtClean="0">
                <a:latin typeface="Arial" pitchFamily="34" charset="0"/>
                <a:cs typeface="Arial" pitchFamily="34" charset="0"/>
              </a:rPr>
              <a:t> </a:t>
            </a:r>
            <a:r>
              <a:rPr lang="en-US" sz="2200" b="1" dirty="0" smtClean="0">
                <a:latin typeface="Arial" pitchFamily="34" charset="0"/>
                <a:cs typeface="Arial" pitchFamily="34" charset="0"/>
              </a:rPr>
              <a:t>Body (Joe Wilson – 100)</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2200" b="1" dirty="0" smtClean="0">
                <a:latin typeface="Arial" pitchFamily="34" charset="0"/>
                <a:cs typeface="Arial" pitchFamily="34" charset="0"/>
              </a:rPr>
              <a:t>(Susan Jimenez – 100)</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sz="2200" b="1" dirty="0" smtClean="0">
                <a:latin typeface="Arial" pitchFamily="34" charset="0"/>
                <a:cs typeface="Arial" pitchFamily="34" charset="0"/>
              </a:rPr>
              <a:t>Conclusion (Susan Jimenez – 100)</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extLst>
      <p:ext uri="{BB962C8B-B14F-4D97-AF65-F5344CB8AC3E}">
        <p14:creationId xmlns="" xmlns:p14="http://schemas.microsoft.com/office/powerpoint/2010/main" val="531825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886200"/>
          </a:xfrm>
        </p:spPr>
        <p:txBody>
          <a:bodyPr>
            <a:noAutofit/>
          </a:bodyPr>
          <a:lstStyle/>
          <a:p>
            <a:pPr lvl="3" algn="ctr" rtl="0">
              <a:spcBef>
                <a:spcPct val="0"/>
              </a:spcBef>
            </a:pPr>
            <a:r>
              <a:rPr lang="en-US" sz="4400" b="1" dirty="0" smtClean="0">
                <a:latin typeface="Arial" pitchFamily="34" charset="0"/>
                <a:cs typeface="Arial" pitchFamily="34" charset="0"/>
              </a:rPr>
              <a:t>Graphic Organizer Procedure </a:t>
            </a:r>
            <a:r>
              <a:rPr lang="en-US" sz="4400" dirty="0" smtClean="0">
                <a:latin typeface="Arial" pitchFamily="34" charset="0"/>
                <a:cs typeface="Arial" pitchFamily="34" charset="0"/>
              </a:rPr>
              <a:t/>
            </a:r>
            <a:br>
              <a:rPr lang="en-US" sz="4400" dirty="0" smtClean="0">
                <a:latin typeface="Arial" pitchFamily="34" charset="0"/>
                <a:cs typeface="Arial" pitchFamily="34" charset="0"/>
              </a:rPr>
            </a:br>
            <a:r>
              <a:rPr lang="en-US" sz="4400" i="1" dirty="0" smtClean="0">
                <a:latin typeface="Arial" pitchFamily="34" charset="0"/>
                <a:cs typeface="Arial" pitchFamily="34" charset="0"/>
              </a:rPr>
              <a:t>(</a:t>
            </a:r>
            <a:r>
              <a:rPr lang="en-US" sz="4400" i="1" dirty="0">
                <a:latin typeface="Arial" pitchFamily="34" charset="0"/>
                <a:cs typeface="Arial" pitchFamily="34" charset="0"/>
              </a:rPr>
              <a:t>F</a:t>
            </a:r>
            <a:r>
              <a:rPr lang="en-US" sz="4400" i="1" dirty="0" smtClean="0">
                <a:latin typeface="Arial" pitchFamily="34" charset="0"/>
                <a:cs typeface="Arial" pitchFamily="34" charset="0"/>
              </a:rPr>
              <a:t>lowchart, Concept Web)</a:t>
            </a:r>
            <a:r>
              <a:rPr lang="en-US" sz="4400" dirty="0" smtClean="0">
                <a:latin typeface="Arial" pitchFamily="34" charset="0"/>
                <a:cs typeface="Arial" pitchFamily="34" charset="0"/>
              </a:rPr>
              <a:t/>
            </a:r>
            <a:br>
              <a:rPr lang="en-US" sz="4400" dirty="0" smtClean="0">
                <a:latin typeface="Arial" pitchFamily="34" charset="0"/>
                <a:cs typeface="Arial" pitchFamily="34" charset="0"/>
              </a:rPr>
            </a:br>
            <a:r>
              <a:rPr lang="en-US" sz="4400" dirty="0" smtClean="0">
                <a:latin typeface="Arial" pitchFamily="34" charset="0"/>
                <a:cs typeface="Arial" pitchFamily="34" charset="0"/>
              </a:rPr>
              <a:t/>
            </a:r>
            <a:br>
              <a:rPr lang="en-US" sz="4400" dirty="0" smtClean="0">
                <a:latin typeface="Arial" pitchFamily="34" charset="0"/>
                <a:cs typeface="Arial" pitchFamily="34" charset="0"/>
              </a:rPr>
            </a:br>
            <a:r>
              <a:rPr lang="en-US" sz="4400" dirty="0" smtClean="0">
                <a:latin typeface="Arial" pitchFamily="34" charset="0"/>
                <a:cs typeface="Arial" pitchFamily="34" charset="0"/>
              </a:rPr>
              <a:t> Use the things or ideas from the generated list to fill and categorize the graphic organizer. </a:t>
            </a:r>
            <a:br>
              <a:rPr lang="en-US" sz="4400" dirty="0" smtClean="0">
                <a:latin typeface="Arial" pitchFamily="34" charset="0"/>
                <a:cs typeface="Arial" pitchFamily="34" charset="0"/>
              </a:rPr>
            </a:br>
            <a:r>
              <a:rPr lang="en-US" sz="4400" dirty="0" smtClean="0">
                <a:latin typeface="Arial" pitchFamily="34" charset="0"/>
                <a:cs typeface="Arial" pitchFamily="34" charset="0"/>
              </a:rPr>
              <a:t>(See Examples Below) </a:t>
            </a:r>
            <a:r>
              <a:rPr lang="en-US" sz="4000" dirty="0">
                <a:latin typeface="Arial" pitchFamily="34" charset="0"/>
                <a:cs typeface="Arial" pitchFamily="34" charset="0"/>
              </a:rPr>
              <a:t/>
            </a:r>
            <a:br>
              <a:rPr lang="en-US" sz="4000" dirty="0">
                <a:latin typeface="Arial" pitchFamily="34" charset="0"/>
                <a:cs typeface="Arial" pitchFamily="34" charset="0"/>
              </a:rPr>
            </a:br>
            <a:endParaRPr lang="en-US" sz="4000" dirty="0">
              <a:latin typeface="Arial" pitchFamily="34" charset="0"/>
              <a:cs typeface="Arial" pitchFamily="34" charset="0"/>
            </a:endParaRPr>
          </a:p>
        </p:txBody>
      </p:sp>
    </p:spTree>
    <p:extLst>
      <p:ext uri="{BB962C8B-B14F-4D97-AF65-F5344CB8AC3E}">
        <p14:creationId xmlns="" xmlns:p14="http://schemas.microsoft.com/office/powerpoint/2010/main" val="119252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2819400" cy="609600"/>
          </a:xfrm>
        </p:spPr>
        <p:txBody>
          <a:bodyPr>
            <a:noAutofit/>
          </a:bodyPr>
          <a:lstStyle/>
          <a:p>
            <a:r>
              <a:rPr lang="en-US" b="1" dirty="0" smtClean="0">
                <a:latin typeface="Arial" pitchFamily="34" charset="0"/>
                <a:cs typeface="Arial" pitchFamily="34" charset="0"/>
              </a:rPr>
              <a:t>Example: Flow chart</a:t>
            </a:r>
            <a:endParaRPr lang="en-US" b="1" dirty="0">
              <a:latin typeface="Arial" pitchFamily="34" charset="0"/>
              <a:cs typeface="Arial" pitchFamily="34" charset="0"/>
            </a:endParaRPr>
          </a:p>
        </p:txBody>
      </p:sp>
      <p:pic>
        <p:nvPicPr>
          <p:cNvPr id="37890" name="Picture 2" descr="http://1.bp.blogspot.com/-wj6XSnIWGbc/UUtpw2CMFxI/AAAAAAAABJs/R6Lxqkxh08I/s320/flow-chart-snapshot.png"/>
          <p:cNvPicPr>
            <a:picLocks noChangeAspect="1" noChangeArrowheads="1"/>
          </p:cNvPicPr>
          <p:nvPr/>
        </p:nvPicPr>
        <p:blipFill>
          <a:blip r:embed="rId2" cstate="print"/>
          <a:srcRect/>
          <a:stretch>
            <a:fillRect/>
          </a:stretch>
        </p:blipFill>
        <p:spPr bwMode="auto">
          <a:xfrm>
            <a:off x="2971800" y="0"/>
            <a:ext cx="5909070" cy="6282070"/>
          </a:xfrm>
          <a:prstGeom prst="rect">
            <a:avLst/>
          </a:prstGeom>
          <a:noFill/>
        </p:spPr>
      </p:pic>
    </p:spTree>
    <p:extLst>
      <p:ext uri="{BB962C8B-B14F-4D97-AF65-F5344CB8AC3E}">
        <p14:creationId xmlns="" xmlns:p14="http://schemas.microsoft.com/office/powerpoint/2010/main" val="61000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64</Words>
  <Application>Microsoft Office PowerPoint</Application>
  <PresentationFormat>On-screen Show (4:3)</PresentationFormat>
  <Paragraphs>15</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“Govern a New Colony”</vt:lpstr>
      <vt:lpstr>        The Scenario   Your group have been chosen to lead (political and economic) one the 13 colonies after the American Revolution. </vt:lpstr>
      <vt:lpstr>Each group will be assigned one of the 13 colonies to govern.  Use the textbook for the social, political, and economic description of each colony.</vt:lpstr>
      <vt:lpstr>  The following questions will need to be answered during the “share-out.”  1. What will be the goals of the new government to insure it’s peace and prosperity? 2. How will the group maintain it’s authority and prevent a mutiny?  3. How will the group insure their survival (food/water, shelter, military/police/medical)? 4. What economic activities will the group pursue (use the textbook to find the economic activities (i.e., agriculture, fishing, cattle ranching) in the region/state) to insure it thrives economically?  5. What would happen to your government if your group loose control of its power?  </vt:lpstr>
      <vt:lpstr>Steps One through Five (1 – 5) Step 1. Brainstorm - Each group will work together in generating a mission statement and answers for the group questions.  Step 2. Make a List – List the things or ideas that are generated from the brainstorm activity.   Step 3. Create a Graphic Organizer (flowchart, concept web, Venn Diagram) - Use a blank sheet of paper to draw the graphic organizer. Input the things or ideas from the list. (See Graphic Organizer Procedure)  Step 4. Write a Group Essay (400 words essay) – It will disclose the mission statement and describe how the group will govern their people. Each person in the group will be responsible for their share of the essay (See Essay Procedure) It should have an introduction, body, and conclusion.   Step 5. Share Out – The group will share their group work with the class. (See Share-Out Procedure) </vt:lpstr>
      <vt:lpstr>Essay Procedure The 400 words essay must be divided. The example below can be used in the following manner:  Introduction – 100 words (1 person) Body – 200 words (2 people, 100 words per person) Conclusion – 100 words (1 person)  Note: Each person must write their name in parenthesis with the number of words used before each paragraph. See the essay example in the next slide. </vt:lpstr>
      <vt:lpstr>Introduction (Peter Smith – 100 words) 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  Body (Joe Wilson – 100) 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(Susan Jimenez – 100)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Conclusion (Susan Jimenez – 100) 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vt:lpstr>
      <vt:lpstr>Graphic Organizer Procedure  (Flowchart, Concept Web)   Use the things or ideas from the generated list to fill and categorize the graphic organizer.  (See Examples Below)  </vt:lpstr>
      <vt:lpstr>Example: Flow chart</vt:lpstr>
      <vt:lpstr>Example: Concept Web with sub- topics</vt:lpstr>
      <vt:lpstr>“Share-Out” Procedure   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vt:lpstr>
      <vt:lpstr>What is graded? 1. Graphic Organizer (1 per group) 2. Group Essay (400 words) Each group member must show their work (full name &amp; number of words) on the essay. 3. Group Presentation - Students will explain their work (essay &amp; graphic organizer). 4. “The Process” (Participation) – The Instructor will monitor the students working in groups. Student that are not working will not get participation points and no credit for the assignment. Make sure you are working and contributing to the process!</vt:lpstr>
      <vt:lpstr>1. Virginia 2. Massachusetts 3. New Hampshire 4. Maryland 5. Connecticut 6. Rhode Island 7. Delaware 8. North Carolina 9. South Carolina 10. New Jersey 11. New York 12. Pennsylvania 13. Georgia </vt:lpstr>
      <vt:lpstr>Economic Activity</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Alex Arcega</cp:lastModifiedBy>
  <cp:revision>100</cp:revision>
  <dcterms:created xsi:type="dcterms:W3CDTF">2013-08-17T16:33:59Z</dcterms:created>
  <dcterms:modified xsi:type="dcterms:W3CDTF">2016-08-23T14:50:49Z</dcterms:modified>
</cp:coreProperties>
</file>