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303" r:id="rId3"/>
    <p:sldId id="344" r:id="rId4"/>
    <p:sldId id="335" r:id="rId5"/>
    <p:sldId id="345" r:id="rId6"/>
    <p:sldId id="346" r:id="rId7"/>
    <p:sldId id="347" r:id="rId8"/>
    <p:sldId id="353" r:id="rId9"/>
    <p:sldId id="351" r:id="rId10"/>
    <p:sldId id="352" r:id="rId11"/>
    <p:sldId id="307" r:id="rId12"/>
    <p:sldId id="304" r:id="rId13"/>
    <p:sldId id="309" r:id="rId14"/>
    <p:sldId id="310" r:id="rId15"/>
    <p:sldId id="311" r:id="rId16"/>
    <p:sldId id="312" r:id="rId17"/>
    <p:sldId id="313" r:id="rId18"/>
    <p:sldId id="314" r:id="rId19"/>
    <p:sldId id="315" r:id="rId20"/>
    <p:sldId id="316" r:id="rId21"/>
    <p:sldId id="317" r:id="rId22"/>
    <p:sldId id="296" r:id="rId23"/>
    <p:sldId id="297" r:id="rId24"/>
    <p:sldId id="298" r:id="rId25"/>
    <p:sldId id="299" r:id="rId26"/>
    <p:sldId id="300" r:id="rId27"/>
    <p:sldId id="259" r:id="rId28"/>
    <p:sldId id="260" r:id="rId29"/>
    <p:sldId id="261" r:id="rId30"/>
    <p:sldId id="262" r:id="rId31"/>
    <p:sldId id="263" r:id="rId32"/>
    <p:sldId id="264" r:id="rId33"/>
    <p:sldId id="265" r:id="rId34"/>
    <p:sldId id="267" r:id="rId35"/>
    <p:sldId id="268" r:id="rId36"/>
    <p:sldId id="269" r:id="rId37"/>
    <p:sldId id="270" r:id="rId38"/>
    <p:sldId id="271" r:id="rId39"/>
    <p:sldId id="272" r:id="rId40"/>
    <p:sldId id="273" r:id="rId41"/>
    <p:sldId id="274" r:id="rId42"/>
    <p:sldId id="275" r:id="rId43"/>
    <p:sldId id="276" r:id="rId44"/>
    <p:sldId id="277" r:id="rId45"/>
    <p:sldId id="278" r:id="rId46"/>
    <p:sldId id="279" r:id="rId47"/>
    <p:sldId id="280" r:id="rId48"/>
    <p:sldId id="281" r:id="rId49"/>
    <p:sldId id="282" r:id="rId50"/>
    <p:sldId id="283" r:id="rId51"/>
    <p:sldId id="284" r:id="rId52"/>
    <p:sldId id="285" r:id="rId53"/>
    <p:sldId id="286" r:id="rId54"/>
    <p:sldId id="287" r:id="rId55"/>
    <p:sldId id="288" r:id="rId56"/>
    <p:sldId id="289" r:id="rId57"/>
    <p:sldId id="290" r:id="rId58"/>
    <p:sldId id="291" r:id="rId59"/>
    <p:sldId id="292" r:id="rId60"/>
    <p:sldId id="293" r:id="rId61"/>
    <p:sldId id="294" r:id="rId62"/>
    <p:sldId id="295"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87" autoAdjust="0"/>
  </p:normalViewPr>
  <p:slideViewPr>
    <p:cSldViewPr>
      <p:cViewPr varScale="1">
        <p:scale>
          <a:sx n="73" d="100"/>
          <a:sy n="73" d="100"/>
        </p:scale>
        <p:origin x="1698" y="84"/>
      </p:cViewPr>
      <p:guideLst>
        <p:guide orient="horz" pos="2160"/>
        <p:guide pos="2880"/>
      </p:guideLst>
    </p:cSldViewPr>
  </p:slideViewPr>
  <p:outlineViewPr>
    <p:cViewPr>
      <p:scale>
        <a:sx n="33" d="100"/>
        <a:sy n="33" d="100"/>
      </p:scale>
      <p:origin x="0" y="169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4D42B-1DC4-4673-BE31-EEAC8903E869}"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4D42B-1DC4-4673-BE31-EEAC8903E86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4D42B-1DC4-4673-BE31-EEAC8903E869}" type="datetimeFigureOut">
              <a:rPr lang="en-US" smtClean="0"/>
              <a:pPr/>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4D42B-1DC4-4673-BE31-EEAC8903E869}" type="datetimeFigureOut">
              <a:rPr lang="en-US" smtClean="0"/>
              <a:pPr/>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4D42B-1DC4-4673-BE31-EEAC8903E869}" type="datetimeFigureOut">
              <a:rPr lang="en-US" smtClean="0"/>
              <a:pPr/>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4D42B-1DC4-4673-BE31-EEAC8903E869}" type="datetimeFigureOut">
              <a:rPr lang="en-US" smtClean="0"/>
              <a:pPr/>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3E8CC-7A66-46A4-BB38-14391A2EC0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600"/>
          </a:xfrm>
        </p:spPr>
        <p:txBody>
          <a:bodyPr/>
          <a:lstStyle/>
          <a:p>
            <a:r>
              <a:rPr lang="en-US" b="1" dirty="0" smtClean="0">
                <a:latin typeface="Arial" pitchFamily="34" charset="0"/>
                <a:cs typeface="Arial" pitchFamily="34" charset="0"/>
              </a:rPr>
              <a:t>“Create a new Constitution”</a:t>
            </a:r>
            <a:endParaRPr lang="en-US" b="1" dirty="0">
              <a:latin typeface="Arial" pitchFamily="34" charset="0"/>
              <a:cs typeface="Arial" pitchFamily="34" charset="0"/>
            </a:endParaRPr>
          </a:p>
        </p:txBody>
      </p:sp>
      <p:sp>
        <p:nvSpPr>
          <p:cNvPr id="3" name="AutoShape 2" descr="Image result for amendmen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4514" name="Picture 2" descr="Image result for new constitution"/>
          <p:cNvPicPr>
            <a:picLocks noChangeAspect="1" noChangeArrowheads="1"/>
          </p:cNvPicPr>
          <p:nvPr/>
        </p:nvPicPr>
        <p:blipFill>
          <a:blip r:embed="rId2" cstate="print"/>
          <a:srcRect/>
          <a:stretch>
            <a:fillRect/>
          </a:stretch>
        </p:blipFill>
        <p:spPr bwMode="auto">
          <a:xfrm>
            <a:off x="457200" y="1828800"/>
            <a:ext cx="8036940" cy="3276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8991600" cy="5943599"/>
          </a:xfrm>
        </p:spPr>
        <p:txBody>
          <a:bodyPr>
            <a:noAutofit/>
          </a:bodyPr>
          <a:lstStyle/>
          <a:p>
            <a:r>
              <a:rPr lang="en-US" sz="3400" b="1" dirty="0" smtClean="0">
                <a:latin typeface="Arial" pitchFamily="34" charset="0"/>
                <a:cs typeface="Arial" pitchFamily="34" charset="0"/>
              </a:rPr>
              <a:t>What is graded?</a:t>
            </a:r>
            <a:br>
              <a:rPr lang="en-US" sz="3400" b="1" dirty="0" smtClean="0">
                <a:latin typeface="Arial" pitchFamily="34" charset="0"/>
                <a:cs typeface="Arial" pitchFamily="34" charset="0"/>
              </a:rPr>
            </a:br>
            <a:r>
              <a:rPr lang="en-US" sz="3400" dirty="0" smtClean="0">
                <a:latin typeface="Arial" pitchFamily="34" charset="0"/>
                <a:cs typeface="Arial" pitchFamily="34" charset="0"/>
              </a:rPr>
              <a:t>1. </a:t>
            </a:r>
            <a:r>
              <a:rPr lang="en-US" sz="3400" b="1" u="sng" dirty="0" smtClean="0">
                <a:latin typeface="Arial" pitchFamily="34" charset="0"/>
                <a:cs typeface="Arial" pitchFamily="34" charset="0"/>
              </a:rPr>
              <a:t>Graphic Organizer </a:t>
            </a:r>
            <a:r>
              <a:rPr lang="en-US" sz="3400" dirty="0" smtClean="0">
                <a:latin typeface="Arial" pitchFamily="34" charset="0"/>
                <a:cs typeface="Arial" pitchFamily="34" charset="0"/>
              </a:rPr>
              <a:t>(1 per group)</a:t>
            </a:r>
            <a:br>
              <a:rPr lang="en-US" sz="3400" dirty="0" smtClean="0">
                <a:latin typeface="Arial" pitchFamily="34" charset="0"/>
                <a:cs typeface="Arial" pitchFamily="34" charset="0"/>
              </a:rPr>
            </a:br>
            <a:r>
              <a:rPr lang="en-US" sz="3400" dirty="0" smtClean="0">
                <a:latin typeface="Arial" pitchFamily="34" charset="0"/>
                <a:cs typeface="Arial" pitchFamily="34" charset="0"/>
              </a:rPr>
              <a:t>2. </a:t>
            </a:r>
            <a:r>
              <a:rPr lang="en-US" sz="3400" b="1" u="sng" dirty="0" smtClean="0">
                <a:latin typeface="Arial" pitchFamily="34" charset="0"/>
                <a:cs typeface="Arial" pitchFamily="34" charset="0"/>
              </a:rPr>
              <a:t>Group </a:t>
            </a:r>
            <a:r>
              <a:rPr lang="en-US" sz="3400" b="1" u="sng" smtClean="0">
                <a:latin typeface="Arial" pitchFamily="34" charset="0"/>
                <a:cs typeface="Arial" pitchFamily="34" charset="0"/>
              </a:rPr>
              <a:t>Essay </a:t>
            </a:r>
            <a:r>
              <a:rPr lang="en-US" sz="3400" smtClean="0">
                <a:latin typeface="Arial" pitchFamily="34" charset="0"/>
                <a:cs typeface="Arial" pitchFamily="34" charset="0"/>
              </a:rPr>
              <a:t>(500 </a:t>
            </a:r>
            <a:r>
              <a:rPr lang="en-US" sz="3400" dirty="0" smtClean="0">
                <a:latin typeface="Arial" pitchFamily="34" charset="0"/>
                <a:cs typeface="Arial" pitchFamily="34" charset="0"/>
              </a:rPr>
              <a:t>words) Each group member must show their work (full name &amp; number of words) on the essay.</a:t>
            </a:r>
            <a:br>
              <a:rPr lang="en-US" sz="3400" dirty="0" smtClean="0">
                <a:latin typeface="Arial" pitchFamily="34" charset="0"/>
                <a:cs typeface="Arial" pitchFamily="34" charset="0"/>
              </a:rPr>
            </a:br>
            <a:r>
              <a:rPr lang="en-US" sz="3400" dirty="0" smtClean="0">
                <a:latin typeface="Arial" pitchFamily="34" charset="0"/>
                <a:cs typeface="Arial" pitchFamily="34" charset="0"/>
              </a:rPr>
              <a:t>3. </a:t>
            </a:r>
            <a:r>
              <a:rPr lang="en-US" sz="3400" b="1" u="sng" dirty="0" smtClean="0">
                <a:latin typeface="Arial" pitchFamily="34" charset="0"/>
                <a:cs typeface="Arial" pitchFamily="34" charset="0"/>
              </a:rPr>
              <a:t>Group Presentation </a:t>
            </a:r>
            <a:r>
              <a:rPr lang="en-US" sz="3400" dirty="0" smtClean="0">
                <a:latin typeface="Arial" pitchFamily="34" charset="0"/>
                <a:cs typeface="Arial" pitchFamily="34" charset="0"/>
              </a:rPr>
              <a:t>- Students will explain their work (essay &amp; graphic organizer).</a:t>
            </a:r>
            <a:r>
              <a:rPr lang="en-US" sz="3400" b="1" u="sng" dirty="0" smtClean="0">
                <a:latin typeface="Arial" pitchFamily="34" charset="0"/>
                <a:cs typeface="Arial" pitchFamily="34" charset="0"/>
              </a:rPr>
              <a:t/>
            </a:r>
            <a:br>
              <a:rPr lang="en-US" sz="3400" b="1" u="sng" dirty="0" smtClean="0">
                <a:latin typeface="Arial" pitchFamily="34" charset="0"/>
                <a:cs typeface="Arial" pitchFamily="34" charset="0"/>
              </a:rPr>
            </a:br>
            <a:r>
              <a:rPr lang="en-US" sz="3400" dirty="0" smtClean="0">
                <a:latin typeface="Arial" pitchFamily="34" charset="0"/>
                <a:cs typeface="Arial" pitchFamily="34" charset="0"/>
              </a:rPr>
              <a:t>4. “</a:t>
            </a:r>
            <a:r>
              <a:rPr lang="en-US" sz="3400" b="1" u="sng" dirty="0" smtClean="0">
                <a:latin typeface="Arial" pitchFamily="34" charset="0"/>
                <a:cs typeface="Arial" pitchFamily="34" charset="0"/>
              </a:rPr>
              <a:t>The Process” (Participation</a:t>
            </a:r>
            <a:r>
              <a:rPr lang="en-US" sz="3400" b="1" dirty="0" smtClean="0">
                <a:latin typeface="Arial" pitchFamily="34" charset="0"/>
                <a:cs typeface="Arial" pitchFamily="34" charset="0"/>
              </a:rPr>
              <a:t>) </a:t>
            </a:r>
            <a:r>
              <a:rPr lang="en-US" sz="3400" dirty="0" smtClean="0">
                <a:latin typeface="Arial" pitchFamily="34" charset="0"/>
                <a:cs typeface="Arial" pitchFamily="34" charset="0"/>
              </a:rPr>
              <a:t>– The Instructor will monitor the students working in groups. Student that are not working will not get participation points and no credit for the assignment. Make sure you are working and contributing to the process!</a:t>
            </a:r>
            <a:endParaRPr lang="en-US" sz="3400" b="1" u="sng" dirty="0">
              <a:latin typeface="Arial" pitchFamily="34" charset="0"/>
              <a:cs typeface="Arial" pitchFamily="34" charset="0"/>
            </a:endParaRPr>
          </a:p>
        </p:txBody>
      </p:sp>
    </p:spTree>
    <p:extLst>
      <p:ext uri="{BB962C8B-B14F-4D97-AF65-F5344CB8AC3E}">
        <p14:creationId xmlns:p14="http://schemas.microsoft.com/office/powerpoint/2010/main" val="88828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1295400"/>
          </a:xfrm>
        </p:spPr>
        <p:txBody>
          <a:bodyPr>
            <a:normAutofit fontScale="90000"/>
          </a:bodyPr>
          <a:lstStyle/>
          <a:p>
            <a:pPr marL="0" marR="0"/>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sz="3600" b="1" u="sng" dirty="0" smtClean="0">
                <a:latin typeface="Arial" pitchFamily="34" charset="0"/>
                <a:ea typeface="Times New Roman"/>
                <a:cs typeface="Arial" pitchFamily="34" charset="0"/>
              </a:rPr>
              <a:t>The Scenario</a:t>
            </a:r>
            <a:r>
              <a:rPr lang="en-US" sz="3600" b="1" dirty="0" smtClean="0">
                <a:latin typeface="Arial" pitchFamily="34" charset="0"/>
                <a:ea typeface="Times New Roman"/>
                <a:cs typeface="Arial" pitchFamily="34" charset="0"/>
              </a:rPr>
              <a:t> </a:t>
            </a:r>
            <a:br>
              <a:rPr lang="en-US" sz="3600" b="1"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There were many problems that faced a new  high school (factitious high school). The faced the following problems:</a:t>
            </a:r>
            <a:br>
              <a:rPr lang="en-US" sz="3600"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 Poor Attendance (high truancy rate)</a:t>
            </a:r>
            <a:br>
              <a:rPr lang="en-US" sz="3600"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 Safety (students/employees do not feel safe )</a:t>
            </a:r>
            <a:br>
              <a:rPr lang="en-US" sz="3600"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 Bullying</a:t>
            </a:r>
            <a:br>
              <a:rPr lang="en-US" sz="3600"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 Gangs (violence, drugs, graffiti) </a:t>
            </a:r>
            <a:br>
              <a:rPr lang="en-US" sz="3600"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 Fair/equal treatment (students/employees)</a:t>
            </a:r>
            <a:br>
              <a:rPr lang="en-US" sz="3600" dirty="0" smtClean="0">
                <a:latin typeface="Arial" pitchFamily="34" charset="0"/>
                <a:ea typeface="Times New Roman"/>
                <a:cs typeface="Arial" pitchFamily="34" charset="0"/>
              </a:rPr>
            </a:br>
            <a:r>
              <a:rPr lang="en-US" sz="3600" dirty="0" smtClean="0">
                <a:latin typeface="Arial" pitchFamily="34" charset="0"/>
                <a:ea typeface="Times New Roman"/>
                <a:cs typeface="Arial" pitchFamily="34" charset="0"/>
              </a:rPr>
              <a:t>Your group will create a solution by creating a new Constitution for the school. The Constitution will address the problems and prevent future problems.    </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9" y="0"/>
            <a:ext cx="9144000" cy="6858000"/>
          </a:xfrm>
        </p:spPr>
        <p:txBody>
          <a:bodyPr>
            <a:noAutofit/>
          </a:bodyPr>
          <a:lstStyle/>
          <a:p>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500" b="1" u="sng" dirty="0" smtClean="0">
                <a:latin typeface="Arial" pitchFamily="34" charset="0"/>
                <a:cs typeface="Arial" pitchFamily="34" charset="0"/>
              </a:rPr>
              <a:t>Steps One through Five (1 – 5)</a:t>
            </a:r>
            <a:r>
              <a:rPr lang="en-US" sz="2500" b="1" dirty="0" smtClean="0">
                <a:latin typeface="Arial" pitchFamily="34" charset="0"/>
                <a:cs typeface="Arial" pitchFamily="34" charset="0"/>
              </a:rPr>
              <a:t/>
            </a:r>
            <a:br>
              <a:rPr lang="en-US" sz="2500" b="1" dirty="0" smtClean="0">
                <a:latin typeface="Arial" pitchFamily="34" charset="0"/>
                <a:cs typeface="Arial" pitchFamily="34" charset="0"/>
              </a:rPr>
            </a:br>
            <a:r>
              <a:rPr lang="en-US" sz="2500" b="1" dirty="0" smtClean="0">
                <a:latin typeface="Arial" pitchFamily="34" charset="0"/>
                <a:cs typeface="Arial" pitchFamily="34" charset="0"/>
              </a:rPr>
              <a:t>Step 1. Brainstorm </a:t>
            </a:r>
            <a:r>
              <a:rPr lang="en-US" sz="2500" dirty="0" smtClean="0">
                <a:latin typeface="Arial" pitchFamily="34" charset="0"/>
                <a:cs typeface="Arial" pitchFamily="34" charset="0"/>
              </a:rPr>
              <a:t>- Each group will work together in generating some new ideas that would fix the problems.  </a:t>
            </a:r>
            <a:br>
              <a:rPr lang="en-US" sz="2500" dirty="0" smtClean="0">
                <a:latin typeface="Arial" pitchFamily="34" charset="0"/>
                <a:cs typeface="Arial" pitchFamily="34" charset="0"/>
              </a:rPr>
            </a:br>
            <a:r>
              <a:rPr lang="en-US" sz="2500" b="1" dirty="0" smtClean="0">
                <a:latin typeface="Arial" pitchFamily="34" charset="0"/>
                <a:cs typeface="Arial" pitchFamily="34" charset="0"/>
              </a:rPr>
              <a:t>Step 2. Make a List </a:t>
            </a:r>
            <a:r>
              <a:rPr lang="en-US" sz="2500" dirty="0" smtClean="0">
                <a:latin typeface="Arial" pitchFamily="34" charset="0"/>
                <a:cs typeface="Arial" pitchFamily="34" charset="0"/>
              </a:rPr>
              <a:t>– Create a list of the ideas. The listed ideas can be used for the flowchart and essay.</a:t>
            </a:r>
            <a:br>
              <a:rPr lang="en-US" sz="2500" dirty="0" smtClean="0">
                <a:latin typeface="Arial" pitchFamily="34" charset="0"/>
                <a:cs typeface="Arial" pitchFamily="34" charset="0"/>
              </a:rPr>
            </a:br>
            <a:r>
              <a:rPr lang="en-US" sz="2500" b="1" dirty="0" smtClean="0">
                <a:latin typeface="Arial" pitchFamily="34" charset="0"/>
                <a:cs typeface="Arial" pitchFamily="34" charset="0"/>
              </a:rPr>
              <a:t> Step 3. Create a Graphic Organizer </a:t>
            </a:r>
            <a:r>
              <a:rPr lang="en-US" sz="2500" dirty="0" smtClean="0">
                <a:latin typeface="Arial" pitchFamily="34" charset="0"/>
                <a:cs typeface="Arial" pitchFamily="34" charset="0"/>
              </a:rPr>
              <a:t>(Concept Web)  - Use a blank sheet of paper to draw the graphic organizer. Write the  different  areas (Preamble, Articles, solutions) that need to be addressed in the new Constitution. Use </a:t>
            </a:r>
            <a:r>
              <a:rPr lang="en-US" sz="2500" dirty="0">
                <a:latin typeface="Arial" pitchFamily="34" charset="0"/>
                <a:cs typeface="Arial" pitchFamily="34" charset="0"/>
              </a:rPr>
              <a:t>the textbook </a:t>
            </a:r>
            <a:r>
              <a:rPr lang="en-US" sz="2500" dirty="0" smtClean="0">
                <a:latin typeface="Arial" pitchFamily="34" charset="0"/>
                <a:cs typeface="Arial" pitchFamily="34" charset="0"/>
              </a:rPr>
              <a:t>to see an example of how the U.S. Constitution </a:t>
            </a:r>
            <a:r>
              <a:rPr lang="en-US" sz="2500" dirty="0">
                <a:latin typeface="Arial" pitchFamily="34" charset="0"/>
                <a:cs typeface="Arial" pitchFamily="34" charset="0"/>
              </a:rPr>
              <a:t>(Ch. 3</a:t>
            </a:r>
            <a:r>
              <a:rPr lang="en-US" sz="2500" dirty="0" smtClean="0">
                <a:latin typeface="Arial" pitchFamily="34" charset="0"/>
                <a:cs typeface="Arial" pitchFamily="34" charset="0"/>
              </a:rPr>
              <a:t>) is formatted for ideas. Do not copy it. If you copy it, your group will get no credit for the assignment. </a:t>
            </a:r>
            <a:r>
              <a:rPr lang="en-US" sz="2500" dirty="0">
                <a:latin typeface="Arial" pitchFamily="34" charset="0"/>
                <a:cs typeface="Arial" pitchFamily="34" charset="0"/>
              </a:rPr>
              <a:t/>
            </a:r>
            <a:br>
              <a:rPr lang="en-US" sz="2500" dirty="0">
                <a:latin typeface="Arial" pitchFamily="34" charset="0"/>
                <a:cs typeface="Arial" pitchFamily="34" charset="0"/>
              </a:rPr>
            </a:br>
            <a:r>
              <a:rPr lang="en-US" sz="2500" b="1" dirty="0" smtClean="0">
                <a:latin typeface="Arial" pitchFamily="34" charset="0"/>
                <a:cs typeface="Arial" pitchFamily="34" charset="0"/>
              </a:rPr>
              <a:t>Step 4. Write a Group Essay </a:t>
            </a:r>
            <a:r>
              <a:rPr lang="en-US" sz="2500" dirty="0" smtClean="0">
                <a:latin typeface="Arial" pitchFamily="34" charset="0"/>
                <a:cs typeface="Arial" pitchFamily="34" charset="0"/>
              </a:rPr>
              <a:t>(500 words essay) – It will reflect the different sections and solutions. Each person in the group will be responsible for their share (125 words per  person) of the essay. </a:t>
            </a:r>
            <a:br>
              <a:rPr lang="en-US" sz="2500" dirty="0" smtClean="0">
                <a:latin typeface="Arial" pitchFamily="34" charset="0"/>
                <a:cs typeface="Arial" pitchFamily="34" charset="0"/>
              </a:rPr>
            </a:br>
            <a:r>
              <a:rPr lang="en-US" sz="2500" b="1" dirty="0" smtClean="0">
                <a:latin typeface="Arial" pitchFamily="34" charset="0"/>
                <a:cs typeface="Arial" pitchFamily="34" charset="0"/>
              </a:rPr>
              <a:t>Step 5. Share Out </a:t>
            </a:r>
            <a:r>
              <a:rPr lang="en-US" sz="2500" dirty="0" smtClean="0">
                <a:latin typeface="Arial" pitchFamily="34" charset="0"/>
                <a:cs typeface="Arial" pitchFamily="34" charset="0"/>
              </a:rPr>
              <a:t>–The group work will be shared out in class.</a:t>
            </a:r>
            <a:endParaRPr lang="en-US" sz="2500" dirty="0">
              <a:latin typeface="Arial" pitchFamily="34" charset="0"/>
              <a:cs typeface="Arial" pitchFamily="34" charset="0"/>
            </a:endParaRPr>
          </a:p>
        </p:txBody>
      </p:sp>
    </p:spTree>
    <p:extLst>
      <p:ext uri="{BB962C8B-B14F-4D97-AF65-F5344CB8AC3E}">
        <p14:creationId xmlns:p14="http://schemas.microsoft.com/office/powerpoint/2010/main" val="479367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6629400"/>
          </a:xfrm>
        </p:spPr>
        <p:txBody>
          <a:bodyPr>
            <a:noAutofit/>
          </a:bodyPr>
          <a:lstStyle/>
          <a:p>
            <a:r>
              <a:rPr lang="en-US" sz="3600" b="1" dirty="0" smtClean="0">
                <a:latin typeface="Arial" pitchFamily="34" charset="0"/>
                <a:ea typeface="Times New Roman"/>
                <a:cs typeface="Arial" pitchFamily="34" charset="0"/>
              </a:rPr>
              <a:t/>
            </a:r>
            <a:br>
              <a:rPr lang="en-US" sz="3600" b="1" dirty="0" smtClean="0">
                <a:latin typeface="Arial" pitchFamily="34" charset="0"/>
                <a:ea typeface="Times New Roman"/>
                <a:cs typeface="Arial" pitchFamily="34" charset="0"/>
              </a:rPr>
            </a:br>
            <a:r>
              <a:rPr lang="en-US" sz="3100" b="1" dirty="0" smtClean="0">
                <a:latin typeface="Arial" pitchFamily="34" charset="0"/>
                <a:ea typeface="Times New Roman"/>
                <a:cs typeface="Arial" pitchFamily="34" charset="0"/>
              </a:rPr>
              <a:t>The following sections of the constitution will need to be addressed.</a:t>
            </a:r>
            <a:br>
              <a:rPr lang="en-US" sz="3100" b="1" dirty="0" smtClean="0">
                <a:latin typeface="Arial" pitchFamily="34" charset="0"/>
                <a:ea typeface="Times New Roman"/>
                <a:cs typeface="Arial" pitchFamily="34" charset="0"/>
              </a:rPr>
            </a:br>
            <a:r>
              <a:rPr lang="en-US" sz="3100" dirty="0" smtClean="0">
                <a:latin typeface="Arial" pitchFamily="34" charset="0"/>
                <a:ea typeface="Times New Roman"/>
                <a:cs typeface="Arial" pitchFamily="34" charset="0"/>
              </a:rPr>
              <a:t>1. </a:t>
            </a:r>
            <a:r>
              <a:rPr lang="en-US" sz="3100" b="1" dirty="0" smtClean="0">
                <a:latin typeface="Arial" pitchFamily="34" charset="0"/>
                <a:ea typeface="Times New Roman"/>
                <a:cs typeface="Arial" pitchFamily="34" charset="0"/>
              </a:rPr>
              <a:t>Preamble</a:t>
            </a:r>
            <a:r>
              <a:rPr lang="en-US" sz="3100" dirty="0" smtClean="0">
                <a:latin typeface="Arial" pitchFamily="34" charset="0"/>
                <a:ea typeface="Times New Roman"/>
                <a:cs typeface="Arial" pitchFamily="34" charset="0"/>
              </a:rPr>
              <a:t> - (Write “mission statement” that highlight the goals of the new constitutions) </a:t>
            </a:r>
            <a:br>
              <a:rPr lang="en-US" sz="3100" dirty="0" smtClean="0">
                <a:latin typeface="Arial" pitchFamily="34" charset="0"/>
                <a:ea typeface="Times New Roman"/>
                <a:cs typeface="Arial" pitchFamily="34" charset="0"/>
              </a:rPr>
            </a:br>
            <a:r>
              <a:rPr lang="en-US" sz="3100" dirty="0" smtClean="0">
                <a:latin typeface="Arial" pitchFamily="34" charset="0"/>
                <a:ea typeface="Times New Roman"/>
                <a:cs typeface="Arial" pitchFamily="34" charset="0"/>
              </a:rPr>
              <a:t>2. </a:t>
            </a:r>
            <a:r>
              <a:rPr lang="en-US" sz="3100" b="1" dirty="0" smtClean="0">
                <a:latin typeface="Arial" pitchFamily="34" charset="0"/>
                <a:ea typeface="Times New Roman"/>
                <a:cs typeface="Arial" pitchFamily="34" charset="0"/>
              </a:rPr>
              <a:t>Articles</a:t>
            </a:r>
            <a:r>
              <a:rPr lang="en-US" sz="3100" dirty="0" smtClean="0">
                <a:latin typeface="Arial" pitchFamily="34" charset="0"/>
                <a:ea typeface="Times New Roman"/>
                <a:cs typeface="Arial" pitchFamily="34" charset="0"/>
              </a:rPr>
              <a:t> – Create four (4) Articles that explain the different duties. Explain what each </a:t>
            </a:r>
            <a:r>
              <a:rPr lang="en-US" sz="3100" smtClean="0">
                <a:latin typeface="Arial" pitchFamily="34" charset="0"/>
                <a:ea typeface="Times New Roman"/>
                <a:cs typeface="Arial" pitchFamily="34" charset="0"/>
              </a:rPr>
              <a:t>department will </a:t>
            </a:r>
            <a:r>
              <a:rPr lang="en-US" sz="3100" dirty="0" smtClean="0">
                <a:latin typeface="Arial" pitchFamily="34" charset="0"/>
                <a:ea typeface="Times New Roman"/>
                <a:cs typeface="Arial" pitchFamily="34" charset="0"/>
              </a:rPr>
              <a:t>do to fix  the problems of the school:</a:t>
            </a:r>
            <a:br>
              <a:rPr lang="en-US" sz="3100" dirty="0" smtClean="0">
                <a:latin typeface="Arial" pitchFamily="34" charset="0"/>
                <a:ea typeface="Times New Roman"/>
                <a:cs typeface="Arial" pitchFamily="34" charset="0"/>
              </a:rPr>
            </a:br>
            <a:r>
              <a:rPr lang="en-US" sz="3100" dirty="0" smtClean="0">
                <a:latin typeface="Arial" pitchFamily="34" charset="0"/>
                <a:ea typeface="Times New Roman"/>
                <a:cs typeface="Arial" pitchFamily="34" charset="0"/>
              </a:rPr>
              <a:t>I. </a:t>
            </a:r>
            <a:r>
              <a:rPr lang="en-US" sz="3100" b="1" dirty="0" smtClean="0">
                <a:latin typeface="Arial" pitchFamily="34" charset="0"/>
                <a:ea typeface="Times New Roman"/>
                <a:cs typeface="Arial" pitchFamily="34" charset="0"/>
              </a:rPr>
              <a:t>Administration</a:t>
            </a:r>
            <a:br>
              <a:rPr lang="en-US" sz="3100" b="1" dirty="0" smtClean="0">
                <a:latin typeface="Arial" pitchFamily="34" charset="0"/>
                <a:ea typeface="Times New Roman"/>
                <a:cs typeface="Arial" pitchFamily="34" charset="0"/>
              </a:rPr>
            </a:br>
            <a:r>
              <a:rPr lang="en-US" sz="3100" dirty="0" smtClean="0">
                <a:latin typeface="Arial" pitchFamily="34" charset="0"/>
                <a:ea typeface="Times New Roman"/>
                <a:cs typeface="Arial" pitchFamily="34" charset="0"/>
              </a:rPr>
              <a:t>II. </a:t>
            </a:r>
            <a:r>
              <a:rPr lang="en-US" sz="3100" b="1" dirty="0" smtClean="0">
                <a:latin typeface="Arial" pitchFamily="34" charset="0"/>
                <a:ea typeface="Times New Roman"/>
                <a:cs typeface="Arial" pitchFamily="34" charset="0"/>
              </a:rPr>
              <a:t>Counselors</a:t>
            </a:r>
            <a:r>
              <a:rPr lang="en-US" sz="3100" dirty="0" smtClean="0">
                <a:latin typeface="Arial" pitchFamily="34" charset="0"/>
                <a:ea typeface="Times New Roman"/>
                <a:cs typeface="Arial" pitchFamily="34" charset="0"/>
              </a:rPr>
              <a:t/>
            </a:r>
            <a:br>
              <a:rPr lang="en-US" sz="3100" dirty="0" smtClean="0">
                <a:latin typeface="Arial" pitchFamily="34" charset="0"/>
                <a:ea typeface="Times New Roman"/>
                <a:cs typeface="Arial" pitchFamily="34" charset="0"/>
              </a:rPr>
            </a:br>
            <a:r>
              <a:rPr lang="en-US" sz="3100" dirty="0" smtClean="0">
                <a:latin typeface="Arial" pitchFamily="34" charset="0"/>
                <a:ea typeface="Times New Roman"/>
                <a:cs typeface="Arial" pitchFamily="34" charset="0"/>
              </a:rPr>
              <a:t>III. </a:t>
            </a:r>
            <a:r>
              <a:rPr lang="en-US" sz="3100" b="1" dirty="0" smtClean="0">
                <a:latin typeface="Arial" pitchFamily="34" charset="0"/>
                <a:ea typeface="Times New Roman"/>
                <a:cs typeface="Arial" pitchFamily="34" charset="0"/>
              </a:rPr>
              <a:t>Teachers </a:t>
            </a:r>
            <a:r>
              <a:rPr lang="en-US" sz="3100" dirty="0" smtClean="0">
                <a:latin typeface="Arial" pitchFamily="34" charset="0"/>
                <a:ea typeface="Times New Roman"/>
                <a:cs typeface="Arial" pitchFamily="34" charset="0"/>
              </a:rPr>
              <a:t/>
            </a:r>
            <a:br>
              <a:rPr lang="en-US" sz="3100" dirty="0" smtClean="0">
                <a:latin typeface="Arial" pitchFamily="34" charset="0"/>
                <a:ea typeface="Times New Roman"/>
                <a:cs typeface="Arial" pitchFamily="34" charset="0"/>
              </a:rPr>
            </a:br>
            <a:r>
              <a:rPr lang="en-US" sz="3100" dirty="0" smtClean="0">
                <a:latin typeface="Arial" pitchFamily="34" charset="0"/>
                <a:ea typeface="Times New Roman"/>
                <a:cs typeface="Arial" pitchFamily="34" charset="0"/>
              </a:rPr>
              <a:t>IV. </a:t>
            </a:r>
            <a:r>
              <a:rPr lang="en-US" sz="3100" b="1" dirty="0" smtClean="0">
                <a:latin typeface="Arial" pitchFamily="34" charset="0"/>
                <a:ea typeface="Times New Roman"/>
                <a:cs typeface="Arial" pitchFamily="34" charset="0"/>
              </a:rPr>
              <a:t>Support Staff </a:t>
            </a:r>
            <a:r>
              <a:rPr lang="en-US" sz="3100" dirty="0" smtClean="0">
                <a:latin typeface="Arial" pitchFamily="34" charset="0"/>
                <a:ea typeface="Times New Roman"/>
                <a:cs typeface="Arial" pitchFamily="34" charset="0"/>
              </a:rPr>
              <a:t>(security, office workers)  </a:t>
            </a:r>
            <a:br>
              <a:rPr lang="en-US" sz="3100" dirty="0" smtClean="0">
                <a:latin typeface="Arial" pitchFamily="34" charset="0"/>
                <a:ea typeface="Times New Roman"/>
                <a:cs typeface="Arial" pitchFamily="34" charset="0"/>
              </a:rPr>
            </a:br>
            <a:r>
              <a:rPr lang="en-US" sz="3100" dirty="0" smtClean="0">
                <a:latin typeface="Arial" pitchFamily="34" charset="0"/>
                <a:ea typeface="Times New Roman"/>
                <a:cs typeface="Arial" pitchFamily="34" charset="0"/>
              </a:rPr>
              <a:t> </a:t>
            </a:r>
            <a:endParaRPr lang="en-US" sz="31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6324599"/>
          </a:xfrm>
        </p:spPr>
        <p:txBody>
          <a:bodyPr>
            <a:normAutofit fontScale="90000"/>
          </a:bodyPr>
          <a:lstStyle/>
          <a:p>
            <a:r>
              <a:rPr lang="en-US" b="1" u="sng" dirty="0" smtClean="0">
                <a:latin typeface="Arial" pitchFamily="34" charset="0"/>
                <a:cs typeface="Arial" pitchFamily="34" charset="0"/>
              </a:rPr>
              <a:t>Essay Procedure</a:t>
            </a: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The 500 words essay must be divided. The example below can be used in the following manner: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latin typeface="Arial" pitchFamily="34" charset="0"/>
                <a:cs typeface="Arial" pitchFamily="34" charset="0"/>
              </a:rPr>
              <a:t>Introduction</a:t>
            </a:r>
            <a:r>
              <a:rPr lang="en-US" dirty="0" smtClean="0">
                <a:latin typeface="Arial" pitchFamily="34" charset="0"/>
                <a:cs typeface="Arial" pitchFamily="34" charset="0"/>
              </a:rPr>
              <a:t> – 125 words </a:t>
            </a:r>
            <a:r>
              <a:rPr lang="en-US" sz="2700" dirty="0" smtClean="0">
                <a:latin typeface="Arial" pitchFamily="34" charset="0"/>
                <a:cs typeface="Arial" pitchFamily="34" charset="0"/>
              </a:rPr>
              <a:t>(1 person)</a:t>
            </a:r>
            <a:br>
              <a:rPr lang="en-US" sz="2700" dirty="0" smtClean="0">
                <a:latin typeface="Arial" pitchFamily="34" charset="0"/>
                <a:cs typeface="Arial" pitchFamily="34" charset="0"/>
              </a:rPr>
            </a:br>
            <a:r>
              <a:rPr lang="en-US" b="1" dirty="0" smtClean="0">
                <a:latin typeface="Arial" pitchFamily="34" charset="0"/>
                <a:cs typeface="Arial" pitchFamily="34" charset="0"/>
              </a:rPr>
              <a:t>Body</a:t>
            </a:r>
            <a:r>
              <a:rPr lang="en-US" dirty="0" smtClean="0">
                <a:latin typeface="Arial" pitchFamily="34" charset="0"/>
                <a:cs typeface="Arial" pitchFamily="34" charset="0"/>
              </a:rPr>
              <a:t> – 250 words </a:t>
            </a:r>
            <a:r>
              <a:rPr lang="en-US" sz="2700" dirty="0" smtClean="0">
                <a:latin typeface="Arial" pitchFamily="34" charset="0"/>
                <a:cs typeface="Arial" pitchFamily="34" charset="0"/>
              </a:rPr>
              <a:t>(2 people</a:t>
            </a:r>
            <a:r>
              <a:rPr lang="en-US" sz="2700" smtClean="0">
                <a:latin typeface="Arial" pitchFamily="34" charset="0"/>
                <a:cs typeface="Arial" pitchFamily="34" charset="0"/>
              </a:rPr>
              <a:t>, </a:t>
            </a:r>
            <a:r>
              <a:rPr lang="en-US" sz="2700" smtClean="0">
                <a:latin typeface="Arial" pitchFamily="34" charset="0"/>
                <a:cs typeface="Arial" pitchFamily="34" charset="0"/>
              </a:rPr>
              <a:t>125</a:t>
            </a:r>
            <a:r>
              <a:rPr lang="en-US" sz="2700" smtClean="0">
                <a:latin typeface="Arial" pitchFamily="34" charset="0"/>
                <a:cs typeface="Arial" pitchFamily="34" charset="0"/>
              </a:rPr>
              <a:t> </a:t>
            </a:r>
            <a:r>
              <a:rPr lang="en-US" sz="2700" dirty="0" smtClean="0">
                <a:latin typeface="Arial" pitchFamily="34" charset="0"/>
                <a:cs typeface="Arial" pitchFamily="34" charset="0"/>
              </a:rPr>
              <a:t>words per person)</a:t>
            </a:r>
            <a:br>
              <a:rPr lang="en-US" sz="2700" dirty="0" smtClean="0">
                <a:latin typeface="Arial" pitchFamily="34" charset="0"/>
                <a:cs typeface="Arial" pitchFamily="34" charset="0"/>
              </a:rPr>
            </a:br>
            <a:r>
              <a:rPr lang="en-US" b="1" dirty="0" smtClean="0">
                <a:latin typeface="Arial" pitchFamily="34" charset="0"/>
                <a:cs typeface="Arial" pitchFamily="34" charset="0"/>
              </a:rPr>
              <a:t>Conclusion</a:t>
            </a:r>
            <a:r>
              <a:rPr lang="en-US" dirty="0" smtClean="0">
                <a:latin typeface="Arial" pitchFamily="34" charset="0"/>
                <a:cs typeface="Arial" pitchFamily="34" charset="0"/>
              </a:rPr>
              <a:t> – 125 words </a:t>
            </a:r>
            <a:r>
              <a:rPr lang="en-US" sz="2700" dirty="0" smtClean="0">
                <a:latin typeface="Arial" pitchFamily="34" charset="0"/>
                <a:cs typeface="Arial" pitchFamily="34" charset="0"/>
              </a:rPr>
              <a:t>(1 person)</a:t>
            </a:r>
            <a:br>
              <a:rPr lang="en-US" sz="2700"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3100" i="1" dirty="0" smtClean="0">
                <a:latin typeface="Arial" pitchFamily="34" charset="0"/>
                <a:cs typeface="Arial" pitchFamily="34" charset="0"/>
              </a:rPr>
              <a:t>Note: Each person must write their name in parenthesis with the number of words used before each paragraph. See the essay example in the next slide</a:t>
            </a:r>
            <a:r>
              <a:rPr lang="en-US" sz="4000" i="1" dirty="0" smtClean="0">
                <a:latin typeface="Arial" pitchFamily="34" charset="0"/>
                <a:cs typeface="Arial" pitchFamily="34" charset="0"/>
              </a:rPr>
              <a:t>. </a:t>
            </a:r>
            <a:endParaRPr lang="en-US" sz="4000" i="1" dirty="0">
              <a:latin typeface="Arial" pitchFamily="34" charset="0"/>
              <a:cs typeface="Arial" pitchFamily="34" charset="0"/>
            </a:endParaRPr>
          </a:p>
        </p:txBody>
      </p:sp>
    </p:spTree>
    <p:extLst>
      <p:ext uri="{BB962C8B-B14F-4D97-AF65-F5344CB8AC3E}">
        <p14:creationId xmlns:p14="http://schemas.microsoft.com/office/powerpoint/2010/main" val="37095721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6705600"/>
          </a:xfrm>
        </p:spPr>
        <p:txBody>
          <a:bodyPr>
            <a:normAutofit fontScale="90000"/>
          </a:bodyPr>
          <a:lstStyle/>
          <a:p>
            <a:r>
              <a:rPr lang="en-US" sz="2200" b="1" dirty="0" smtClean="0">
                <a:latin typeface="Arial" pitchFamily="34" charset="0"/>
                <a:cs typeface="Arial" pitchFamily="34" charset="0"/>
              </a:rPr>
              <a:t>Introduction (Peter Smith – 125 words)</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a:t>
            </a:r>
            <a:br>
              <a:rPr lang="en-US" sz="1800" dirty="0" smtClean="0">
                <a:latin typeface="Arial" pitchFamily="34" charset="0"/>
                <a:cs typeface="Arial" pitchFamily="34" charset="0"/>
              </a:rPr>
            </a:br>
            <a:r>
              <a:rPr lang="en-US" sz="2200" dirty="0" smtClean="0">
                <a:latin typeface="Arial" pitchFamily="34" charset="0"/>
                <a:cs typeface="Arial" pitchFamily="34" charset="0"/>
              </a:rPr>
              <a:t> </a:t>
            </a:r>
            <a:r>
              <a:rPr lang="en-US" sz="2200" b="1" dirty="0" smtClean="0">
                <a:latin typeface="Arial" pitchFamily="34" charset="0"/>
                <a:cs typeface="Arial" pitchFamily="34" charset="0"/>
              </a:rPr>
              <a:t>Body (Joe Wilson – 125)</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latin typeface="Arial" pitchFamily="34" charset="0"/>
                <a:cs typeface="Arial" pitchFamily="34" charset="0"/>
              </a:rPr>
            </a:br>
            <a:r>
              <a:rPr lang="en-US" sz="2200" b="1" dirty="0" smtClean="0">
                <a:latin typeface="Arial" pitchFamily="34" charset="0"/>
                <a:cs typeface="Arial" pitchFamily="34" charset="0"/>
              </a:rPr>
              <a:t>(Susan Jimenez – 125)</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latin typeface="Arial" pitchFamily="34" charset="0"/>
                <a:cs typeface="Arial" pitchFamily="34" charset="0"/>
              </a:rPr>
            </a:br>
            <a:r>
              <a:rPr lang="en-US" sz="1800" dirty="0" smtClean="0">
                <a:latin typeface="Arial" pitchFamily="34" charset="0"/>
                <a:cs typeface="Arial" pitchFamily="34" charset="0"/>
              </a:rPr>
              <a:t> </a:t>
            </a:r>
            <a:r>
              <a:rPr lang="en-US" sz="2200" b="1" dirty="0" smtClean="0">
                <a:latin typeface="Arial" pitchFamily="34" charset="0"/>
                <a:cs typeface="Arial" pitchFamily="34" charset="0"/>
              </a:rPr>
              <a:t>Conclusion (Susan Jimenez – 125)</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a:t>
            </a:r>
            <a:br>
              <a:rPr lang="en-US" sz="1800" dirty="0" smtClean="0">
                <a:latin typeface="Arial" pitchFamily="34" charset="0"/>
                <a:cs typeface="Arial" pitchFamily="34" charset="0"/>
              </a:rPr>
            </a:br>
            <a:r>
              <a:rPr lang="en-US" sz="1800" dirty="0" smtClean="0">
                <a:latin typeface="Arial" pitchFamily="34" charset="0"/>
                <a:cs typeface="Arial" pitchFamily="34" charset="0"/>
              </a:rPr>
              <a:t> </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extLst>
      <p:ext uri="{BB962C8B-B14F-4D97-AF65-F5344CB8AC3E}">
        <p14:creationId xmlns:p14="http://schemas.microsoft.com/office/powerpoint/2010/main" val="5318255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886200"/>
          </a:xfrm>
        </p:spPr>
        <p:txBody>
          <a:bodyPr>
            <a:noAutofit/>
          </a:bodyPr>
          <a:lstStyle/>
          <a:p>
            <a:pPr lvl="3" algn="ctr" rtl="0">
              <a:spcBef>
                <a:spcPct val="0"/>
              </a:spcBef>
            </a:pPr>
            <a:r>
              <a:rPr lang="en-US" sz="4400" b="1" dirty="0" smtClean="0">
                <a:latin typeface="Arial" pitchFamily="34" charset="0"/>
                <a:cs typeface="Arial" pitchFamily="34" charset="0"/>
              </a:rPr>
              <a:t>Graphic Organizer Procedure </a:t>
            </a:r>
            <a:r>
              <a:rPr lang="en-US" sz="4400" dirty="0" smtClean="0">
                <a:latin typeface="Arial" pitchFamily="34" charset="0"/>
                <a:cs typeface="Arial" pitchFamily="34" charset="0"/>
              </a:rPr>
              <a:t/>
            </a:r>
            <a:br>
              <a:rPr lang="en-US" sz="4400" dirty="0" smtClean="0">
                <a:latin typeface="Arial" pitchFamily="34" charset="0"/>
                <a:cs typeface="Arial" pitchFamily="34" charset="0"/>
              </a:rPr>
            </a:br>
            <a:r>
              <a:rPr lang="en-US" sz="4400" i="1" dirty="0" smtClean="0">
                <a:latin typeface="Arial" pitchFamily="34" charset="0"/>
                <a:cs typeface="Arial" pitchFamily="34" charset="0"/>
              </a:rPr>
              <a:t>(Graphic Organizer)</a:t>
            </a:r>
            <a:r>
              <a:rPr lang="en-US" sz="4400" dirty="0" smtClean="0">
                <a:latin typeface="Arial" pitchFamily="34" charset="0"/>
                <a:cs typeface="Arial" pitchFamily="34" charset="0"/>
              </a:rPr>
              <a:t/>
            </a:r>
            <a:br>
              <a:rPr lang="en-US" sz="4400" dirty="0" smtClean="0">
                <a:latin typeface="Arial" pitchFamily="34" charset="0"/>
                <a:cs typeface="Arial" pitchFamily="34" charset="0"/>
              </a:rPr>
            </a:br>
            <a:r>
              <a:rPr lang="en-US" sz="4400" dirty="0" smtClean="0">
                <a:latin typeface="Arial" pitchFamily="34" charset="0"/>
                <a:cs typeface="Arial" pitchFamily="34" charset="0"/>
              </a:rPr>
              <a:t/>
            </a:r>
            <a:br>
              <a:rPr lang="en-US" sz="4400" dirty="0" smtClean="0">
                <a:latin typeface="Arial" pitchFamily="34" charset="0"/>
                <a:cs typeface="Arial" pitchFamily="34" charset="0"/>
              </a:rPr>
            </a:br>
            <a:r>
              <a:rPr lang="en-US" sz="4400" dirty="0" smtClean="0">
                <a:latin typeface="Arial" pitchFamily="34" charset="0"/>
                <a:cs typeface="Arial" pitchFamily="34" charset="0"/>
              </a:rPr>
              <a:t> Use the things or ideas from the generated list to fill and categorize the graphic organizer. </a:t>
            </a:r>
            <a:br>
              <a:rPr lang="en-US" sz="4400" dirty="0" smtClean="0">
                <a:latin typeface="Arial" pitchFamily="34" charset="0"/>
                <a:cs typeface="Arial" pitchFamily="34" charset="0"/>
              </a:rPr>
            </a:br>
            <a:r>
              <a:rPr lang="en-US" sz="4400" dirty="0" smtClean="0">
                <a:latin typeface="Arial" pitchFamily="34" charset="0"/>
                <a:cs typeface="Arial" pitchFamily="34" charset="0"/>
              </a:rPr>
              <a:t>(See Examples Below) </a:t>
            </a:r>
            <a:r>
              <a:rPr lang="en-US" sz="4000" dirty="0">
                <a:latin typeface="Arial" pitchFamily="34" charset="0"/>
                <a:cs typeface="Arial" pitchFamily="34" charset="0"/>
              </a:rPr>
              <a:t/>
            </a:r>
            <a:br>
              <a:rPr lang="en-US" sz="4000" dirty="0">
                <a:latin typeface="Arial" pitchFamily="34" charset="0"/>
                <a:cs typeface="Arial" pitchFamily="34" charset="0"/>
              </a:rPr>
            </a:br>
            <a:endParaRPr lang="en-US" sz="4000" dirty="0">
              <a:latin typeface="Arial" pitchFamily="34" charset="0"/>
              <a:cs typeface="Arial" pitchFamily="34" charset="0"/>
            </a:endParaRPr>
          </a:p>
        </p:txBody>
      </p:sp>
    </p:spTree>
    <p:extLst>
      <p:ext uri="{BB962C8B-B14F-4D97-AF65-F5344CB8AC3E}">
        <p14:creationId xmlns:p14="http://schemas.microsoft.com/office/powerpoint/2010/main" val="1192521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28600"/>
            <a:ext cx="2438400" cy="5867400"/>
          </a:xfrm>
        </p:spPr>
        <p:txBody>
          <a:bodyPr/>
          <a:lstStyle/>
          <a:p>
            <a:pPr eaLnBrk="1" hangingPunct="1"/>
            <a:r>
              <a:rPr lang="en-US" altLang="en-US" smtClean="0"/>
              <a:t>Concept Web</a:t>
            </a:r>
            <a:br>
              <a:rPr lang="en-US" altLang="en-US" smtClean="0"/>
            </a:br>
            <a:r>
              <a:rPr lang="en-US" altLang="en-US" smtClean="0"/>
              <a:t>with</a:t>
            </a:r>
            <a:br>
              <a:rPr lang="en-US" altLang="en-US" smtClean="0"/>
            </a:br>
            <a:r>
              <a:rPr lang="en-US" altLang="en-US" smtClean="0"/>
              <a:t>sub- topics</a:t>
            </a:r>
          </a:p>
        </p:txBody>
      </p:sp>
      <p:pic>
        <p:nvPicPr>
          <p:cNvPr id="4099" name="Picture 4" descr="graphic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2213" y="228600"/>
            <a:ext cx="6459537"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0422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4495800"/>
          </a:xfrm>
        </p:spPr>
        <p:txBody>
          <a:bodyPr>
            <a:noAutofit/>
          </a:bodyPr>
          <a:lstStyle/>
          <a:p>
            <a:pPr lvl="3" algn="ctr" rtl="0">
              <a:spcBef>
                <a:spcPct val="0"/>
              </a:spcBef>
            </a:pPr>
            <a:r>
              <a:rPr lang="en-US" sz="4000" b="1" smtClean="0">
                <a:latin typeface="Arial" pitchFamily="34" charset="0"/>
                <a:cs typeface="Arial" pitchFamily="34" charset="0"/>
              </a:rPr>
              <a:t>“Share-Out” </a:t>
            </a:r>
            <a:r>
              <a:rPr lang="en-US" sz="4000" b="1" dirty="0" smtClean="0">
                <a:latin typeface="Arial" pitchFamily="34" charset="0"/>
                <a:cs typeface="Arial" pitchFamily="34" charset="0"/>
              </a:rPr>
              <a:t>Procedure </a:t>
            </a:r>
            <a:br>
              <a:rPr lang="en-US" sz="4000" b="1" dirty="0" smtClean="0">
                <a:latin typeface="Arial" pitchFamily="34" charset="0"/>
                <a:cs typeface="Arial" pitchFamily="34" charset="0"/>
              </a:rPr>
            </a:b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Each group will “share-out” their group work with the class. The instructor will provide further detail. Group members are expected to talk about their part of the group work. Groups are expected to also use the white board to draw and illustrate their graphic organizer. It will be used to provide a visual effect of their group work.  </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 </a:t>
            </a:r>
            <a:r>
              <a:rPr lang="en-US" sz="4000" dirty="0">
                <a:latin typeface="Arial" pitchFamily="34" charset="0"/>
                <a:cs typeface="Arial" pitchFamily="34" charset="0"/>
              </a:rPr>
              <a:t/>
            </a:r>
            <a:br>
              <a:rPr lang="en-US" sz="4000" dirty="0">
                <a:latin typeface="Arial" pitchFamily="34" charset="0"/>
                <a:cs typeface="Arial" pitchFamily="34" charset="0"/>
              </a:rPr>
            </a:br>
            <a:endParaRPr lang="en-US" sz="4000" dirty="0">
              <a:latin typeface="Arial" pitchFamily="34" charset="0"/>
              <a:cs typeface="Arial" pitchFamily="34" charset="0"/>
            </a:endParaRPr>
          </a:p>
        </p:txBody>
      </p:sp>
    </p:spTree>
    <p:extLst>
      <p:ext uri="{BB962C8B-B14F-4D97-AF65-F5344CB8AC3E}">
        <p14:creationId xmlns:p14="http://schemas.microsoft.com/office/powerpoint/2010/main" val="1832532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29</Words>
  <Application>Microsoft Office PowerPoint</Application>
  <PresentationFormat>On-screen Show (4:3)</PresentationFormat>
  <Paragraphs>10</Paragraphs>
  <Slides>62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Times New Roman</vt:lpstr>
      <vt:lpstr>Office Theme</vt:lpstr>
      <vt:lpstr>“Create a new Constitution”</vt:lpstr>
      <vt:lpstr>        The Scenario  There were many problems that faced a new  high school (factitious high school). The faced the following problems: - Poor Attendance (high truancy rate) - Safety (students/employees do not feel safe ) - Bullying - Gangs (violence, drugs, graffiti)  - Fair/equal treatment (students/employees) Your group will create a solution by creating a new Constitution for the school. The Constitution will address the problems and prevent future problems.    </vt:lpstr>
      <vt:lpstr> Steps One through Five (1 – 5) Step 1. Brainstorm - Each group will work together in generating some new ideas that would fix the problems.   Step 2. Make a List – Create a list of the ideas. The listed ideas can be used for the flowchart and essay.  Step 3. Create a Graphic Organizer (Concept Web)  - Use a blank sheet of paper to draw the graphic organizer. Write the  different  areas (Preamble, Articles, solutions) that need to be addressed in the new Constitution. Use the textbook to see an example of how the U.S. Constitution (Ch. 3) is formatted for ideas. Do not copy it. If you copy it, your group will get no credit for the assignment.  Step 4. Write a Group Essay (500 words essay) – It will reflect the different sections and solutions. Each person in the group will be responsible for their share (125 words per  person) of the essay.  Step 5. Share Out –The group work will be shared out in class.</vt:lpstr>
      <vt:lpstr> The following sections of the constitution will need to be addressed. 1. Preamble - (Write “mission statement” that highlight the goals of the new constitutions)  2. Articles – Create four (4) Articles that explain the different duties. Explain what each department will do to fix  the problems of the school: I. Administration II. Counselors III. Teachers  IV. Support Staff (security, office workers)    </vt:lpstr>
      <vt:lpstr>Essay Procedure The 500 words essay must be divided. The example below can be used in the following manner:  Introduction – 125 words (1 person) Body – 250 words (2 people, 125 words per person) Conclusion – 125 words (1 person)  Note: Each person must write their name in parenthesis with the number of words used before each paragraph. See the essay example in the next slide. </vt:lpstr>
      <vt:lpstr>Introduction (Peter Smith – 125 words) 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  Body (Joe Wilson – 125) 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(Susan Jimenez – 125)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Conclusion (Susan Jimenez – 125) 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vt:lpstr>
      <vt:lpstr>Graphic Organizer Procedure  (Graphic Organizer)   Use the things or ideas from the generated list to fill and categorize the graphic organizer.  (See Examples Below)  </vt:lpstr>
      <vt:lpstr>Concept Web with sub- topics</vt:lpstr>
      <vt:lpstr>“Share-Out” Procedure   Each group will “share-out” their group work with the class. The instructor will provide further detail. Group members are expected to talk about their part of the group work. Groups are expected to also use the white board to draw and illustrate their graphic organizer. It will be used to provide a visual effect of their group work.     </vt:lpstr>
      <vt:lpstr>What is graded? 1. Graphic Organizer (1 per group) 2. Group Essay (500 words) Each group member must show their work (full name &amp; number of words) on the essay. 3. Group Presentation - Students will explain their work (essay &amp; graphic organizer). 4. “The Process” (Participation) – The Instructor will monitor the students working in groups. Student that are not working will not get participation points and no credit for the assignment. Make sure you are working and contributing to the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Arcega</dc:creator>
  <cp:lastModifiedBy>Alex Arcega</cp:lastModifiedBy>
  <cp:revision>131</cp:revision>
  <dcterms:created xsi:type="dcterms:W3CDTF">2013-08-17T16:33:59Z</dcterms:created>
  <dcterms:modified xsi:type="dcterms:W3CDTF">2017-09-12T17:37:05Z</dcterms:modified>
</cp:coreProperties>
</file>