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81" r:id="rId4"/>
    <p:sldId id="277" r:id="rId5"/>
    <p:sldId id="275" r:id="rId6"/>
    <p:sldId id="290" r:id="rId7"/>
    <p:sldId id="284" r:id="rId8"/>
    <p:sldId id="288" r:id="rId9"/>
    <p:sldId id="285" r:id="rId10"/>
    <p:sldId id="291" r:id="rId11"/>
    <p:sldId id="292" r:id="rId12"/>
    <p:sldId id="293" r:id="rId13"/>
    <p:sldId id="294" r:id="rId14"/>
    <p:sldId id="295" r:id="rId15"/>
    <p:sldId id="296" r:id="rId16"/>
    <p:sldId id="297" r:id="rId17"/>
    <p:sldId id="298" r:id="rId18"/>
    <p:sldId id="299" r:id="rId19"/>
    <p:sldId id="30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60" y="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17B4-4F4D-A609-2C93BB5FA942}"/>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17B4-4F4D-A609-2C93BB5FA942}"/>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17B4-4F4D-A609-2C93BB5FA942}"/>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17B4-4F4D-A609-2C93BB5FA942}"/>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17B4-4F4D-A609-2C93BB5FA942}"/>
              </c:ext>
            </c:extLst>
          </c:dPt>
          <c:dPt>
            <c:idx val="5"/>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B-17B4-4F4D-A609-2C93BB5FA942}"/>
              </c:ext>
            </c:extLst>
          </c:dPt>
          <c:dPt>
            <c:idx val="6"/>
            <c:bubble3D val="0"/>
            <c:spPr>
              <a:solidFill>
                <a:schemeClr val="accent1">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D-17B4-4F4D-A609-2C93BB5FA942}"/>
              </c:ext>
            </c:extLst>
          </c:dPt>
          <c:dPt>
            <c:idx val="7"/>
            <c:bubble3D val="0"/>
            <c:spPr>
              <a:solidFill>
                <a:schemeClr val="accent2">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F-17B4-4F4D-A609-2C93BB5FA942}"/>
              </c:ext>
            </c:extLst>
          </c:dPt>
          <c:dPt>
            <c:idx val="8"/>
            <c:bubble3D val="0"/>
            <c:spPr>
              <a:solidFill>
                <a:schemeClr val="accent3">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1-17B4-4F4D-A609-2C93BB5FA942}"/>
              </c:ext>
            </c:extLst>
          </c:dPt>
          <c:dPt>
            <c:idx val="9"/>
            <c:bubble3D val="0"/>
            <c:spPr>
              <a:solidFill>
                <a:schemeClr val="accent4">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3-17B4-4F4D-A609-2C93BB5FA942}"/>
              </c:ext>
            </c:extLst>
          </c:dPt>
          <c:dPt>
            <c:idx val="10"/>
            <c:bubble3D val="0"/>
            <c:spPr>
              <a:solidFill>
                <a:schemeClr val="accent5">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5-17B4-4F4D-A609-2C93BB5FA942}"/>
              </c:ext>
            </c:extLst>
          </c:dPt>
          <c:dPt>
            <c:idx val="11"/>
            <c:bubble3D val="0"/>
            <c:spPr>
              <a:solidFill>
                <a:schemeClr val="accent6">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7-17B4-4F4D-A609-2C93BB5FA942}"/>
              </c:ext>
            </c:extLst>
          </c:dPt>
          <c:cat>
            <c:strRef>
              <c:f>Sheet1!$A$1:$A$12</c:f>
              <c:strCache>
                <c:ptCount val="12"/>
                <c:pt idx="0">
                  <c:v>IBM - Business = $10000</c:v>
                </c:pt>
                <c:pt idx="1">
                  <c:v>WMT - Retail  = $6000</c:v>
                </c:pt>
                <c:pt idx="2">
                  <c:v>MRK- Pharma  = $5000</c:v>
                </c:pt>
                <c:pt idx="3">
                  <c:v>COP - Energy  = $3000</c:v>
                </c:pt>
                <c:pt idx="4">
                  <c:v>BAC - Banks  = $5000</c:v>
                </c:pt>
                <c:pt idx="5">
                  <c:v>TM - Auto  = $10000</c:v>
                </c:pt>
                <c:pt idx="6">
                  <c:v>VZ - Telecom  = $3000</c:v>
                </c:pt>
                <c:pt idx="7">
                  <c:v>PEP - Consumer good   = $12000</c:v>
                </c:pt>
                <c:pt idx="8">
                  <c:v>KROG - Market  = $7000</c:v>
                </c:pt>
                <c:pt idx="9">
                  <c:v>MCD - Restaurant  = $12000</c:v>
                </c:pt>
                <c:pt idx="10">
                  <c:v>JPM - Finance  = $10000</c:v>
                </c:pt>
                <c:pt idx="11">
                  <c:v>NKE - Consumer goods  = $5000</c:v>
                </c:pt>
              </c:strCache>
            </c:strRef>
          </c:cat>
          <c:val>
            <c:numRef>
              <c:f>Sheet1!$B$1:$B$12</c:f>
              <c:numCache>
                <c:formatCode>0%</c:formatCode>
                <c:ptCount val="12"/>
                <c:pt idx="0">
                  <c:v>0.1</c:v>
                </c:pt>
                <c:pt idx="1">
                  <c:v>0.06</c:v>
                </c:pt>
                <c:pt idx="2">
                  <c:v>0.05</c:v>
                </c:pt>
                <c:pt idx="3">
                  <c:v>0.15</c:v>
                </c:pt>
                <c:pt idx="4">
                  <c:v>0.05</c:v>
                </c:pt>
                <c:pt idx="5">
                  <c:v>0.1</c:v>
                </c:pt>
                <c:pt idx="6">
                  <c:v>0.03</c:v>
                </c:pt>
                <c:pt idx="7">
                  <c:v>0.12</c:v>
                </c:pt>
                <c:pt idx="8">
                  <c:v>7.0000000000000007E-2</c:v>
                </c:pt>
                <c:pt idx="9">
                  <c:v>0.12</c:v>
                </c:pt>
                <c:pt idx="10">
                  <c:v>0.1</c:v>
                </c:pt>
                <c:pt idx="11">
                  <c:v>0.05</c:v>
                </c:pt>
              </c:numCache>
            </c:numRef>
          </c:val>
          <c:extLst>
            <c:ext xmlns:c16="http://schemas.microsoft.com/office/drawing/2014/chart" uri="{C3380CC4-5D6E-409C-BE32-E72D297353CC}">
              <c16:uniqueId val="{00000018-17B4-4F4D-A609-2C93BB5FA942}"/>
            </c:ext>
          </c:extLst>
        </c:ser>
        <c:dLbls>
          <c:showLegendKey val="0"/>
          <c:showVal val="0"/>
          <c:showCatName val="0"/>
          <c:showSerName val="0"/>
          <c:showPercent val="0"/>
          <c:showBubbleSize val="0"/>
          <c:showLeaderLines val="1"/>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ED787E-3D81-418B-99C3-3FD11D4F0077}" type="datetimeFigureOut">
              <a:rPr lang="en-US" smtClean="0"/>
              <a:pPr/>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066E2-C052-458F-8AC1-112345E935A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ED787E-3D81-418B-99C3-3FD11D4F0077}" type="datetimeFigureOut">
              <a:rPr lang="en-US" smtClean="0"/>
              <a:pPr/>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066E2-C052-458F-8AC1-112345E935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ED787E-3D81-418B-99C3-3FD11D4F0077}" type="datetimeFigureOut">
              <a:rPr lang="en-US" smtClean="0"/>
              <a:pPr/>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066E2-C052-458F-8AC1-112345E935A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ED787E-3D81-418B-99C3-3FD11D4F0077}" type="datetimeFigureOut">
              <a:rPr lang="en-US" smtClean="0"/>
              <a:pPr/>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066E2-C052-458F-8AC1-112345E935A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ED787E-3D81-418B-99C3-3FD11D4F0077}" type="datetimeFigureOut">
              <a:rPr lang="en-US" smtClean="0"/>
              <a:pPr/>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066E2-C052-458F-8AC1-112345E935A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ED787E-3D81-418B-99C3-3FD11D4F0077}" type="datetimeFigureOut">
              <a:rPr lang="en-US" smtClean="0"/>
              <a:pPr/>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066E2-C052-458F-8AC1-112345E935A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ED787E-3D81-418B-99C3-3FD11D4F0077}" type="datetimeFigureOut">
              <a:rPr lang="en-US" smtClean="0"/>
              <a:pPr/>
              <a:t>10/17/2019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F066E2-C052-458F-8AC1-112345E935A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ED787E-3D81-418B-99C3-3FD11D4F0077}" type="datetimeFigureOut">
              <a:rPr lang="en-US" smtClean="0"/>
              <a:pPr/>
              <a:t>10/17/2019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F066E2-C052-458F-8AC1-112345E935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ED787E-3D81-418B-99C3-3FD11D4F0077}" type="datetimeFigureOut">
              <a:rPr lang="en-US" smtClean="0"/>
              <a:pPr/>
              <a:t>10/17/2019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F066E2-C052-458F-8AC1-112345E935A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ED787E-3D81-418B-99C3-3FD11D4F0077}" type="datetimeFigureOut">
              <a:rPr lang="en-US" smtClean="0"/>
              <a:pPr/>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066E2-C052-458F-8AC1-112345E935A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ED787E-3D81-418B-99C3-3FD11D4F0077}" type="datetimeFigureOut">
              <a:rPr lang="en-US" smtClean="0"/>
              <a:pPr/>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066E2-C052-458F-8AC1-112345E935A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ED787E-3D81-418B-99C3-3FD11D4F0077}" type="datetimeFigureOut">
              <a:rPr lang="en-US" smtClean="0"/>
              <a:pPr/>
              <a:t>10/17/2019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066E2-C052-458F-8AC1-112345E935A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57201"/>
            <a:ext cx="8458200" cy="1371600"/>
          </a:xfrm>
        </p:spPr>
        <p:txBody>
          <a:bodyPr/>
          <a:lstStyle/>
          <a:p>
            <a:r>
              <a:rPr lang="en-US" dirty="0" smtClean="0"/>
              <a:t>Investing in Equities Project</a:t>
            </a:r>
            <a:endParaRPr lang="en-US" dirty="0"/>
          </a:p>
        </p:txBody>
      </p:sp>
      <p:pic>
        <p:nvPicPr>
          <p:cNvPr id="30724" name="Picture 4" descr="http://ecx.images-amazon.com/images/I/81xq2FkqCuL._SL500_AA300_.png"/>
          <p:cNvPicPr>
            <a:picLocks noChangeAspect="1" noChangeArrowheads="1"/>
          </p:cNvPicPr>
          <p:nvPr/>
        </p:nvPicPr>
        <p:blipFill>
          <a:blip r:embed="rId2" cstate="print"/>
          <a:srcRect/>
          <a:stretch>
            <a:fillRect/>
          </a:stretch>
        </p:blipFill>
        <p:spPr bwMode="auto">
          <a:xfrm>
            <a:off x="2438400" y="1752600"/>
            <a:ext cx="4495800" cy="44958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752600"/>
            <a:ext cx="8534400" cy="4876800"/>
          </a:xfrm>
        </p:spPr>
        <p:txBody>
          <a:bodyPr>
            <a:normAutofit fontScale="90000"/>
          </a:bodyPr>
          <a:lstStyle/>
          <a:p>
            <a:r>
              <a:rPr lang="en-US" dirty="0" smtClean="0"/>
              <a:t>Stock Pick # 2</a:t>
            </a:r>
            <a:br>
              <a:rPr lang="en-US" dirty="0" smtClean="0"/>
            </a:br>
            <a:r>
              <a:rPr lang="en-US" dirty="0" smtClean="0"/>
              <a:t>1. What </a:t>
            </a:r>
            <a:r>
              <a:rPr lang="en-US" dirty="0"/>
              <a:t>is the name of the company?</a:t>
            </a:r>
            <a:br>
              <a:rPr lang="en-US" dirty="0"/>
            </a:br>
            <a:r>
              <a:rPr lang="en-US" dirty="0" smtClean="0"/>
              <a:t>2. How </a:t>
            </a:r>
            <a:r>
              <a:rPr lang="en-US" dirty="0"/>
              <a:t>much dividend (per share/per year) does the company pay?</a:t>
            </a:r>
            <a:br>
              <a:rPr lang="en-US" dirty="0"/>
            </a:br>
            <a:r>
              <a:rPr lang="en-US" dirty="0" smtClean="0"/>
              <a:t>3. What </a:t>
            </a:r>
            <a:r>
              <a:rPr lang="en-US" dirty="0"/>
              <a:t>is the P/E (Price/Earnings)?</a:t>
            </a:r>
            <a:br>
              <a:rPr lang="en-US" dirty="0"/>
            </a:br>
            <a:r>
              <a:rPr lang="en-US" dirty="0" smtClean="0"/>
              <a:t>4. What </a:t>
            </a:r>
            <a:r>
              <a:rPr lang="en-US" dirty="0"/>
              <a:t>is the 52 week high/low price?</a:t>
            </a:r>
          </a:p>
        </p:txBody>
      </p:sp>
      <p:sp>
        <p:nvSpPr>
          <p:cNvPr id="3" name="Rectangle 2"/>
          <p:cNvSpPr/>
          <p:nvPr/>
        </p:nvSpPr>
        <p:spPr>
          <a:xfrm>
            <a:off x="0" y="817768"/>
            <a:ext cx="9144000" cy="923330"/>
          </a:xfrm>
          <a:prstGeom prst="rect">
            <a:avLst/>
          </a:prstGeom>
        </p:spPr>
        <p:txBody>
          <a:bodyPr wrap="square">
            <a:spAutoFit/>
          </a:bodyPr>
          <a:lstStyle/>
          <a:p>
            <a:pPr algn="ctr"/>
            <a:r>
              <a:rPr lang="en-US" sz="5400" dirty="0"/>
              <a:t>Company </a:t>
            </a:r>
            <a:r>
              <a:rPr lang="en-US" sz="5400" dirty="0" smtClean="0"/>
              <a:t>Logo goes here</a:t>
            </a:r>
            <a:endParaRPr lang="en-US" sz="5400" dirty="0"/>
          </a:p>
        </p:txBody>
      </p:sp>
    </p:spTree>
    <p:extLst>
      <p:ext uri="{BB962C8B-B14F-4D97-AF65-F5344CB8AC3E}">
        <p14:creationId xmlns:p14="http://schemas.microsoft.com/office/powerpoint/2010/main" val="1560051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752600"/>
            <a:ext cx="8534400" cy="4876800"/>
          </a:xfrm>
        </p:spPr>
        <p:txBody>
          <a:bodyPr>
            <a:normAutofit fontScale="90000"/>
          </a:bodyPr>
          <a:lstStyle/>
          <a:p>
            <a:r>
              <a:rPr lang="en-US" dirty="0" smtClean="0"/>
              <a:t>Stock Pick # 3</a:t>
            </a:r>
            <a:br>
              <a:rPr lang="en-US" dirty="0" smtClean="0"/>
            </a:br>
            <a:r>
              <a:rPr lang="en-US" dirty="0" smtClean="0"/>
              <a:t>1. What </a:t>
            </a:r>
            <a:r>
              <a:rPr lang="en-US" dirty="0"/>
              <a:t>is the name of the company?</a:t>
            </a:r>
            <a:br>
              <a:rPr lang="en-US" dirty="0"/>
            </a:br>
            <a:r>
              <a:rPr lang="en-US" dirty="0" smtClean="0"/>
              <a:t>2. How </a:t>
            </a:r>
            <a:r>
              <a:rPr lang="en-US" dirty="0"/>
              <a:t>much dividend (per share/per year) does the company pay?</a:t>
            </a:r>
            <a:br>
              <a:rPr lang="en-US" dirty="0"/>
            </a:br>
            <a:r>
              <a:rPr lang="en-US" dirty="0" smtClean="0"/>
              <a:t>3. What </a:t>
            </a:r>
            <a:r>
              <a:rPr lang="en-US" dirty="0"/>
              <a:t>is the P/E (Price/Earnings)?</a:t>
            </a:r>
            <a:br>
              <a:rPr lang="en-US" dirty="0"/>
            </a:br>
            <a:r>
              <a:rPr lang="en-US" dirty="0" smtClean="0"/>
              <a:t>4. What </a:t>
            </a:r>
            <a:r>
              <a:rPr lang="en-US" dirty="0"/>
              <a:t>is the 52 week high/low price?</a:t>
            </a:r>
          </a:p>
        </p:txBody>
      </p:sp>
      <p:sp>
        <p:nvSpPr>
          <p:cNvPr id="3" name="Rectangle 2"/>
          <p:cNvSpPr/>
          <p:nvPr/>
        </p:nvSpPr>
        <p:spPr>
          <a:xfrm>
            <a:off x="0" y="817768"/>
            <a:ext cx="9144000" cy="923330"/>
          </a:xfrm>
          <a:prstGeom prst="rect">
            <a:avLst/>
          </a:prstGeom>
        </p:spPr>
        <p:txBody>
          <a:bodyPr wrap="square">
            <a:spAutoFit/>
          </a:bodyPr>
          <a:lstStyle/>
          <a:p>
            <a:pPr algn="ctr"/>
            <a:r>
              <a:rPr lang="en-US" sz="5400" dirty="0"/>
              <a:t>Company </a:t>
            </a:r>
            <a:r>
              <a:rPr lang="en-US" sz="5400" dirty="0" smtClean="0"/>
              <a:t>Logo goes here</a:t>
            </a:r>
            <a:endParaRPr lang="en-US" sz="5400" dirty="0"/>
          </a:p>
        </p:txBody>
      </p:sp>
    </p:spTree>
    <p:extLst>
      <p:ext uri="{BB962C8B-B14F-4D97-AF65-F5344CB8AC3E}">
        <p14:creationId xmlns:p14="http://schemas.microsoft.com/office/powerpoint/2010/main" val="3637245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752600"/>
            <a:ext cx="8534400" cy="4876800"/>
          </a:xfrm>
        </p:spPr>
        <p:txBody>
          <a:bodyPr>
            <a:normAutofit fontScale="90000"/>
          </a:bodyPr>
          <a:lstStyle/>
          <a:p>
            <a:r>
              <a:rPr lang="en-US" dirty="0" smtClean="0"/>
              <a:t>Stock Pick # 4</a:t>
            </a:r>
            <a:br>
              <a:rPr lang="en-US" dirty="0" smtClean="0"/>
            </a:br>
            <a:r>
              <a:rPr lang="en-US" dirty="0" smtClean="0"/>
              <a:t>1. What </a:t>
            </a:r>
            <a:r>
              <a:rPr lang="en-US" dirty="0"/>
              <a:t>is the name of the company?</a:t>
            </a:r>
            <a:br>
              <a:rPr lang="en-US" dirty="0"/>
            </a:br>
            <a:r>
              <a:rPr lang="en-US" dirty="0" smtClean="0"/>
              <a:t>2. How </a:t>
            </a:r>
            <a:r>
              <a:rPr lang="en-US" dirty="0"/>
              <a:t>much dividend (per share/per year) does the company pay?</a:t>
            </a:r>
            <a:br>
              <a:rPr lang="en-US" dirty="0"/>
            </a:br>
            <a:r>
              <a:rPr lang="en-US" dirty="0" smtClean="0"/>
              <a:t>3. What </a:t>
            </a:r>
            <a:r>
              <a:rPr lang="en-US" dirty="0"/>
              <a:t>is the P/E (Price/Earnings)?</a:t>
            </a:r>
            <a:br>
              <a:rPr lang="en-US" dirty="0"/>
            </a:br>
            <a:r>
              <a:rPr lang="en-US" dirty="0" smtClean="0"/>
              <a:t>4. What </a:t>
            </a:r>
            <a:r>
              <a:rPr lang="en-US" dirty="0"/>
              <a:t>is the 52 week high/low price?</a:t>
            </a:r>
          </a:p>
        </p:txBody>
      </p:sp>
      <p:sp>
        <p:nvSpPr>
          <p:cNvPr id="3" name="Rectangle 2"/>
          <p:cNvSpPr/>
          <p:nvPr/>
        </p:nvSpPr>
        <p:spPr>
          <a:xfrm>
            <a:off x="0" y="817768"/>
            <a:ext cx="9144000" cy="923330"/>
          </a:xfrm>
          <a:prstGeom prst="rect">
            <a:avLst/>
          </a:prstGeom>
        </p:spPr>
        <p:txBody>
          <a:bodyPr wrap="square">
            <a:spAutoFit/>
          </a:bodyPr>
          <a:lstStyle/>
          <a:p>
            <a:pPr algn="ctr"/>
            <a:r>
              <a:rPr lang="en-US" sz="5400" dirty="0"/>
              <a:t>Company </a:t>
            </a:r>
            <a:r>
              <a:rPr lang="en-US" sz="5400" dirty="0" smtClean="0"/>
              <a:t>Logo goes here</a:t>
            </a:r>
            <a:endParaRPr lang="en-US" sz="5400" dirty="0"/>
          </a:p>
        </p:txBody>
      </p:sp>
    </p:spTree>
    <p:extLst>
      <p:ext uri="{BB962C8B-B14F-4D97-AF65-F5344CB8AC3E}">
        <p14:creationId xmlns:p14="http://schemas.microsoft.com/office/powerpoint/2010/main" val="2576002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752600"/>
            <a:ext cx="8534400" cy="4876800"/>
          </a:xfrm>
        </p:spPr>
        <p:txBody>
          <a:bodyPr>
            <a:normAutofit fontScale="90000"/>
          </a:bodyPr>
          <a:lstStyle/>
          <a:p>
            <a:r>
              <a:rPr lang="en-US" dirty="0" smtClean="0"/>
              <a:t>Stock Pick # 5</a:t>
            </a:r>
            <a:br>
              <a:rPr lang="en-US" dirty="0" smtClean="0"/>
            </a:br>
            <a:r>
              <a:rPr lang="en-US" dirty="0" smtClean="0"/>
              <a:t>1. What </a:t>
            </a:r>
            <a:r>
              <a:rPr lang="en-US" dirty="0"/>
              <a:t>is the name of the company?</a:t>
            </a:r>
            <a:br>
              <a:rPr lang="en-US" dirty="0"/>
            </a:br>
            <a:r>
              <a:rPr lang="en-US" dirty="0" smtClean="0"/>
              <a:t>2. How </a:t>
            </a:r>
            <a:r>
              <a:rPr lang="en-US" dirty="0"/>
              <a:t>much dividend (per share/per year) does the company pay?</a:t>
            </a:r>
            <a:br>
              <a:rPr lang="en-US" dirty="0"/>
            </a:br>
            <a:r>
              <a:rPr lang="en-US" dirty="0" smtClean="0"/>
              <a:t>3. What </a:t>
            </a:r>
            <a:r>
              <a:rPr lang="en-US" dirty="0"/>
              <a:t>is the P/E (Price/Earnings)?</a:t>
            </a:r>
            <a:br>
              <a:rPr lang="en-US" dirty="0"/>
            </a:br>
            <a:r>
              <a:rPr lang="en-US" dirty="0" smtClean="0"/>
              <a:t>4. What </a:t>
            </a:r>
            <a:r>
              <a:rPr lang="en-US" dirty="0"/>
              <a:t>is the 52 week high/low price?</a:t>
            </a:r>
          </a:p>
        </p:txBody>
      </p:sp>
      <p:sp>
        <p:nvSpPr>
          <p:cNvPr id="3" name="Rectangle 2"/>
          <p:cNvSpPr/>
          <p:nvPr/>
        </p:nvSpPr>
        <p:spPr>
          <a:xfrm>
            <a:off x="0" y="817768"/>
            <a:ext cx="9144000" cy="923330"/>
          </a:xfrm>
          <a:prstGeom prst="rect">
            <a:avLst/>
          </a:prstGeom>
        </p:spPr>
        <p:txBody>
          <a:bodyPr wrap="square">
            <a:spAutoFit/>
          </a:bodyPr>
          <a:lstStyle/>
          <a:p>
            <a:pPr algn="ctr"/>
            <a:r>
              <a:rPr lang="en-US" sz="5400" dirty="0"/>
              <a:t>Company </a:t>
            </a:r>
            <a:r>
              <a:rPr lang="en-US" sz="5400" dirty="0" smtClean="0"/>
              <a:t>Logo goes here</a:t>
            </a:r>
            <a:endParaRPr lang="en-US" sz="5400" dirty="0"/>
          </a:p>
        </p:txBody>
      </p:sp>
    </p:spTree>
    <p:extLst>
      <p:ext uri="{BB962C8B-B14F-4D97-AF65-F5344CB8AC3E}">
        <p14:creationId xmlns:p14="http://schemas.microsoft.com/office/powerpoint/2010/main" val="2160827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752600"/>
            <a:ext cx="8534400" cy="4876800"/>
          </a:xfrm>
        </p:spPr>
        <p:txBody>
          <a:bodyPr>
            <a:normAutofit fontScale="90000"/>
          </a:bodyPr>
          <a:lstStyle/>
          <a:p>
            <a:r>
              <a:rPr lang="en-US" dirty="0" smtClean="0"/>
              <a:t>Stock Pick # </a:t>
            </a:r>
            <a:r>
              <a:rPr lang="en-US" dirty="0"/>
              <a:t>6</a:t>
            </a:r>
            <a:r>
              <a:rPr lang="en-US" dirty="0" smtClean="0"/>
              <a:t/>
            </a:r>
            <a:br>
              <a:rPr lang="en-US" dirty="0" smtClean="0"/>
            </a:br>
            <a:r>
              <a:rPr lang="en-US" dirty="0" smtClean="0"/>
              <a:t>1. What </a:t>
            </a:r>
            <a:r>
              <a:rPr lang="en-US" dirty="0"/>
              <a:t>is the name of the company?</a:t>
            </a:r>
            <a:br>
              <a:rPr lang="en-US" dirty="0"/>
            </a:br>
            <a:r>
              <a:rPr lang="en-US" dirty="0" smtClean="0"/>
              <a:t>2. How </a:t>
            </a:r>
            <a:r>
              <a:rPr lang="en-US" dirty="0"/>
              <a:t>much dividend (per share/per year) does the company pay?</a:t>
            </a:r>
            <a:br>
              <a:rPr lang="en-US" dirty="0"/>
            </a:br>
            <a:r>
              <a:rPr lang="en-US" dirty="0" smtClean="0"/>
              <a:t>3. What </a:t>
            </a:r>
            <a:r>
              <a:rPr lang="en-US" dirty="0"/>
              <a:t>is the P/E (Price/Earnings)?</a:t>
            </a:r>
            <a:br>
              <a:rPr lang="en-US" dirty="0"/>
            </a:br>
            <a:r>
              <a:rPr lang="en-US" dirty="0" smtClean="0"/>
              <a:t>4. What </a:t>
            </a:r>
            <a:r>
              <a:rPr lang="en-US" dirty="0"/>
              <a:t>is the 52 week high/low price?</a:t>
            </a:r>
          </a:p>
        </p:txBody>
      </p:sp>
      <p:sp>
        <p:nvSpPr>
          <p:cNvPr id="3" name="Rectangle 2"/>
          <p:cNvSpPr/>
          <p:nvPr/>
        </p:nvSpPr>
        <p:spPr>
          <a:xfrm>
            <a:off x="0" y="817768"/>
            <a:ext cx="9144000" cy="923330"/>
          </a:xfrm>
          <a:prstGeom prst="rect">
            <a:avLst/>
          </a:prstGeom>
        </p:spPr>
        <p:txBody>
          <a:bodyPr wrap="square">
            <a:spAutoFit/>
          </a:bodyPr>
          <a:lstStyle/>
          <a:p>
            <a:pPr algn="ctr"/>
            <a:r>
              <a:rPr lang="en-US" sz="5400" dirty="0"/>
              <a:t>Company </a:t>
            </a:r>
            <a:r>
              <a:rPr lang="en-US" sz="5400" dirty="0" smtClean="0"/>
              <a:t>Logo goes here</a:t>
            </a:r>
            <a:endParaRPr lang="en-US" sz="5400" dirty="0"/>
          </a:p>
        </p:txBody>
      </p:sp>
    </p:spTree>
    <p:extLst>
      <p:ext uri="{BB962C8B-B14F-4D97-AF65-F5344CB8AC3E}">
        <p14:creationId xmlns:p14="http://schemas.microsoft.com/office/powerpoint/2010/main" val="2189675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752600"/>
            <a:ext cx="8534400" cy="4876800"/>
          </a:xfrm>
        </p:spPr>
        <p:txBody>
          <a:bodyPr>
            <a:normAutofit fontScale="90000"/>
          </a:bodyPr>
          <a:lstStyle/>
          <a:p>
            <a:r>
              <a:rPr lang="en-US" dirty="0" smtClean="0"/>
              <a:t>Stock Pick # 7</a:t>
            </a:r>
            <a:br>
              <a:rPr lang="en-US" dirty="0" smtClean="0"/>
            </a:br>
            <a:r>
              <a:rPr lang="en-US" dirty="0" smtClean="0"/>
              <a:t>1. What </a:t>
            </a:r>
            <a:r>
              <a:rPr lang="en-US" dirty="0"/>
              <a:t>is the name of the company?</a:t>
            </a:r>
            <a:br>
              <a:rPr lang="en-US" dirty="0"/>
            </a:br>
            <a:r>
              <a:rPr lang="en-US" dirty="0" smtClean="0"/>
              <a:t>2. How </a:t>
            </a:r>
            <a:r>
              <a:rPr lang="en-US" dirty="0"/>
              <a:t>much dividend (per share/per year) does the company pay?</a:t>
            </a:r>
            <a:br>
              <a:rPr lang="en-US" dirty="0"/>
            </a:br>
            <a:r>
              <a:rPr lang="en-US" dirty="0" smtClean="0"/>
              <a:t>3. What </a:t>
            </a:r>
            <a:r>
              <a:rPr lang="en-US" dirty="0"/>
              <a:t>is the P/E (Price/Earnings)?</a:t>
            </a:r>
            <a:br>
              <a:rPr lang="en-US" dirty="0"/>
            </a:br>
            <a:r>
              <a:rPr lang="en-US" dirty="0" smtClean="0"/>
              <a:t>4. What </a:t>
            </a:r>
            <a:r>
              <a:rPr lang="en-US" dirty="0"/>
              <a:t>is the 52 week high/low price?</a:t>
            </a:r>
          </a:p>
        </p:txBody>
      </p:sp>
      <p:sp>
        <p:nvSpPr>
          <p:cNvPr id="3" name="Rectangle 2"/>
          <p:cNvSpPr/>
          <p:nvPr/>
        </p:nvSpPr>
        <p:spPr>
          <a:xfrm>
            <a:off x="0" y="817768"/>
            <a:ext cx="9144000" cy="923330"/>
          </a:xfrm>
          <a:prstGeom prst="rect">
            <a:avLst/>
          </a:prstGeom>
        </p:spPr>
        <p:txBody>
          <a:bodyPr wrap="square">
            <a:spAutoFit/>
          </a:bodyPr>
          <a:lstStyle/>
          <a:p>
            <a:pPr algn="ctr"/>
            <a:r>
              <a:rPr lang="en-US" sz="5400" dirty="0"/>
              <a:t>Company </a:t>
            </a:r>
            <a:r>
              <a:rPr lang="en-US" sz="5400" dirty="0" smtClean="0"/>
              <a:t>Logo goes here</a:t>
            </a:r>
            <a:endParaRPr lang="en-US" sz="5400" dirty="0"/>
          </a:p>
        </p:txBody>
      </p:sp>
    </p:spTree>
    <p:extLst>
      <p:ext uri="{BB962C8B-B14F-4D97-AF65-F5344CB8AC3E}">
        <p14:creationId xmlns:p14="http://schemas.microsoft.com/office/powerpoint/2010/main" val="3313097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752600"/>
            <a:ext cx="8534400" cy="4876800"/>
          </a:xfrm>
        </p:spPr>
        <p:txBody>
          <a:bodyPr>
            <a:normAutofit fontScale="90000"/>
          </a:bodyPr>
          <a:lstStyle/>
          <a:p>
            <a:r>
              <a:rPr lang="en-US" dirty="0" smtClean="0"/>
              <a:t>Stock Pick # 8</a:t>
            </a:r>
            <a:br>
              <a:rPr lang="en-US" dirty="0" smtClean="0"/>
            </a:br>
            <a:r>
              <a:rPr lang="en-US" dirty="0" smtClean="0"/>
              <a:t>1. What </a:t>
            </a:r>
            <a:r>
              <a:rPr lang="en-US" dirty="0"/>
              <a:t>is the name of the company?</a:t>
            </a:r>
            <a:br>
              <a:rPr lang="en-US" dirty="0"/>
            </a:br>
            <a:r>
              <a:rPr lang="en-US" dirty="0" smtClean="0"/>
              <a:t>2. How </a:t>
            </a:r>
            <a:r>
              <a:rPr lang="en-US" dirty="0"/>
              <a:t>much dividend (per share/per year) does the company pay?</a:t>
            </a:r>
            <a:br>
              <a:rPr lang="en-US" dirty="0"/>
            </a:br>
            <a:r>
              <a:rPr lang="en-US" dirty="0" smtClean="0"/>
              <a:t>3. What </a:t>
            </a:r>
            <a:r>
              <a:rPr lang="en-US" dirty="0"/>
              <a:t>is the P/E (Price/Earnings)?</a:t>
            </a:r>
            <a:br>
              <a:rPr lang="en-US" dirty="0"/>
            </a:br>
            <a:r>
              <a:rPr lang="en-US" dirty="0" smtClean="0"/>
              <a:t>4. What </a:t>
            </a:r>
            <a:r>
              <a:rPr lang="en-US" dirty="0"/>
              <a:t>is the 52 week high/low price?</a:t>
            </a:r>
          </a:p>
        </p:txBody>
      </p:sp>
      <p:sp>
        <p:nvSpPr>
          <p:cNvPr id="3" name="Rectangle 2"/>
          <p:cNvSpPr/>
          <p:nvPr/>
        </p:nvSpPr>
        <p:spPr>
          <a:xfrm>
            <a:off x="0" y="817768"/>
            <a:ext cx="9144000" cy="923330"/>
          </a:xfrm>
          <a:prstGeom prst="rect">
            <a:avLst/>
          </a:prstGeom>
        </p:spPr>
        <p:txBody>
          <a:bodyPr wrap="square">
            <a:spAutoFit/>
          </a:bodyPr>
          <a:lstStyle/>
          <a:p>
            <a:pPr algn="ctr"/>
            <a:r>
              <a:rPr lang="en-US" sz="5400" dirty="0"/>
              <a:t>Company </a:t>
            </a:r>
            <a:r>
              <a:rPr lang="en-US" sz="5400" dirty="0" smtClean="0"/>
              <a:t>Logo goes here</a:t>
            </a:r>
            <a:endParaRPr lang="en-US" sz="5400" dirty="0"/>
          </a:p>
        </p:txBody>
      </p:sp>
    </p:spTree>
    <p:extLst>
      <p:ext uri="{BB962C8B-B14F-4D97-AF65-F5344CB8AC3E}">
        <p14:creationId xmlns:p14="http://schemas.microsoft.com/office/powerpoint/2010/main" val="537546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752600"/>
            <a:ext cx="8534400" cy="4876800"/>
          </a:xfrm>
        </p:spPr>
        <p:txBody>
          <a:bodyPr>
            <a:normAutofit fontScale="90000"/>
          </a:bodyPr>
          <a:lstStyle/>
          <a:p>
            <a:r>
              <a:rPr lang="en-US" dirty="0" smtClean="0"/>
              <a:t>Stock Pick # 9</a:t>
            </a:r>
            <a:br>
              <a:rPr lang="en-US" dirty="0" smtClean="0"/>
            </a:br>
            <a:r>
              <a:rPr lang="en-US" dirty="0" smtClean="0"/>
              <a:t>1. What </a:t>
            </a:r>
            <a:r>
              <a:rPr lang="en-US" dirty="0"/>
              <a:t>is the name of the company?</a:t>
            </a:r>
            <a:br>
              <a:rPr lang="en-US" dirty="0"/>
            </a:br>
            <a:r>
              <a:rPr lang="en-US" dirty="0" smtClean="0"/>
              <a:t>2. How </a:t>
            </a:r>
            <a:r>
              <a:rPr lang="en-US" dirty="0"/>
              <a:t>much dividend (per share/per year) does the company pay?</a:t>
            </a:r>
            <a:br>
              <a:rPr lang="en-US" dirty="0"/>
            </a:br>
            <a:r>
              <a:rPr lang="en-US" dirty="0" smtClean="0"/>
              <a:t>3. What </a:t>
            </a:r>
            <a:r>
              <a:rPr lang="en-US" dirty="0"/>
              <a:t>is the P/E (Price/Earnings)?</a:t>
            </a:r>
            <a:br>
              <a:rPr lang="en-US" dirty="0"/>
            </a:br>
            <a:r>
              <a:rPr lang="en-US" dirty="0" smtClean="0"/>
              <a:t>4. What </a:t>
            </a:r>
            <a:r>
              <a:rPr lang="en-US" dirty="0"/>
              <a:t>is the 52 week high/low price?</a:t>
            </a:r>
          </a:p>
        </p:txBody>
      </p:sp>
      <p:sp>
        <p:nvSpPr>
          <p:cNvPr id="3" name="Rectangle 2"/>
          <p:cNvSpPr/>
          <p:nvPr/>
        </p:nvSpPr>
        <p:spPr>
          <a:xfrm>
            <a:off x="0" y="817768"/>
            <a:ext cx="9144000" cy="923330"/>
          </a:xfrm>
          <a:prstGeom prst="rect">
            <a:avLst/>
          </a:prstGeom>
        </p:spPr>
        <p:txBody>
          <a:bodyPr wrap="square">
            <a:spAutoFit/>
          </a:bodyPr>
          <a:lstStyle/>
          <a:p>
            <a:pPr algn="ctr"/>
            <a:r>
              <a:rPr lang="en-US" sz="5400" dirty="0"/>
              <a:t>Company </a:t>
            </a:r>
            <a:r>
              <a:rPr lang="en-US" sz="5400" dirty="0" smtClean="0"/>
              <a:t>Logo goes here</a:t>
            </a:r>
            <a:endParaRPr lang="en-US" sz="5400" dirty="0"/>
          </a:p>
        </p:txBody>
      </p:sp>
    </p:spTree>
    <p:extLst>
      <p:ext uri="{BB962C8B-B14F-4D97-AF65-F5344CB8AC3E}">
        <p14:creationId xmlns:p14="http://schemas.microsoft.com/office/powerpoint/2010/main" val="4538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752600"/>
            <a:ext cx="8534400" cy="4876800"/>
          </a:xfrm>
        </p:spPr>
        <p:txBody>
          <a:bodyPr>
            <a:normAutofit fontScale="90000"/>
          </a:bodyPr>
          <a:lstStyle/>
          <a:p>
            <a:r>
              <a:rPr lang="en-US" dirty="0" smtClean="0"/>
              <a:t>Stock Pick # 10</a:t>
            </a:r>
            <a:br>
              <a:rPr lang="en-US" dirty="0" smtClean="0"/>
            </a:br>
            <a:r>
              <a:rPr lang="en-US" dirty="0" smtClean="0"/>
              <a:t>1. What </a:t>
            </a:r>
            <a:r>
              <a:rPr lang="en-US" dirty="0"/>
              <a:t>is the name of the company?</a:t>
            </a:r>
            <a:br>
              <a:rPr lang="en-US" dirty="0"/>
            </a:br>
            <a:r>
              <a:rPr lang="en-US" dirty="0" smtClean="0"/>
              <a:t>2. How </a:t>
            </a:r>
            <a:r>
              <a:rPr lang="en-US" dirty="0"/>
              <a:t>much dividend (per share/per year) does the company pay?</a:t>
            </a:r>
            <a:br>
              <a:rPr lang="en-US" dirty="0"/>
            </a:br>
            <a:r>
              <a:rPr lang="en-US" dirty="0" smtClean="0"/>
              <a:t>3. What </a:t>
            </a:r>
            <a:r>
              <a:rPr lang="en-US" dirty="0"/>
              <a:t>is the P/E (Price/Earnings)?</a:t>
            </a:r>
            <a:br>
              <a:rPr lang="en-US" dirty="0"/>
            </a:br>
            <a:r>
              <a:rPr lang="en-US" dirty="0" smtClean="0"/>
              <a:t>4. What </a:t>
            </a:r>
            <a:r>
              <a:rPr lang="en-US" dirty="0"/>
              <a:t>is the 52 week high/low price?</a:t>
            </a:r>
          </a:p>
        </p:txBody>
      </p:sp>
      <p:sp>
        <p:nvSpPr>
          <p:cNvPr id="3" name="Rectangle 2"/>
          <p:cNvSpPr/>
          <p:nvPr/>
        </p:nvSpPr>
        <p:spPr>
          <a:xfrm>
            <a:off x="0" y="817768"/>
            <a:ext cx="9144000" cy="923330"/>
          </a:xfrm>
          <a:prstGeom prst="rect">
            <a:avLst/>
          </a:prstGeom>
        </p:spPr>
        <p:txBody>
          <a:bodyPr wrap="square">
            <a:spAutoFit/>
          </a:bodyPr>
          <a:lstStyle/>
          <a:p>
            <a:pPr algn="ctr"/>
            <a:r>
              <a:rPr lang="en-US" sz="5400" dirty="0"/>
              <a:t>Company </a:t>
            </a:r>
            <a:r>
              <a:rPr lang="en-US" sz="5400" dirty="0" smtClean="0"/>
              <a:t>Logo goes here</a:t>
            </a:r>
            <a:endParaRPr lang="en-US" sz="5400" dirty="0"/>
          </a:p>
        </p:txBody>
      </p:sp>
    </p:spTree>
    <p:extLst>
      <p:ext uri="{BB962C8B-B14F-4D97-AF65-F5344CB8AC3E}">
        <p14:creationId xmlns:p14="http://schemas.microsoft.com/office/powerpoint/2010/main" val="3454363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Diversified Stock Pie Chart</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943098328"/>
              </p:ext>
            </p:extLst>
          </p:nvPr>
        </p:nvGraphicFramePr>
        <p:xfrm>
          <a:off x="990600" y="1752600"/>
          <a:ext cx="67818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240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r>
              <a:rPr lang="en-US" dirty="0" smtClean="0"/>
              <a:t>What is the Purpose of this project?</a:t>
            </a:r>
            <a:br>
              <a:rPr lang="en-US" dirty="0" smtClean="0"/>
            </a:br>
            <a:r>
              <a:rPr lang="en-US" dirty="0" smtClean="0"/>
              <a:t>This project will help students understand how to invest in equities (stock </a:t>
            </a:r>
            <a:r>
              <a:rPr lang="en-US" dirty="0"/>
              <a:t>market).</a:t>
            </a:r>
            <a:br>
              <a:rPr lang="en-US" dirty="0"/>
            </a:br>
            <a:r>
              <a:rPr lang="en-US" dirty="0" smtClean="0"/>
              <a:t/>
            </a:r>
            <a:br>
              <a:rPr lang="en-US" dirty="0" smtClean="0"/>
            </a:br>
            <a:r>
              <a:rPr lang="en-US" dirty="0" smtClean="0"/>
              <a:t>Economics Textbook:</a:t>
            </a:r>
            <a:br>
              <a:rPr lang="en-US" dirty="0" smtClean="0"/>
            </a:br>
            <a:r>
              <a:rPr lang="en-US" dirty="0" smtClean="0"/>
              <a:t>Chapter 11, Lesson 3</a:t>
            </a:r>
            <a:endParaRPr lang="en-US" dirty="0"/>
          </a:p>
        </p:txBody>
      </p:sp>
    </p:spTree>
    <p:extLst>
      <p:ext uri="{BB962C8B-B14F-4D97-AF65-F5344CB8AC3E}">
        <p14:creationId xmlns:p14="http://schemas.microsoft.com/office/powerpoint/2010/main" val="2641678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0"/>
            <a:ext cx="9220200" cy="6858000"/>
          </a:xfrm>
        </p:spPr>
        <p:txBody>
          <a:bodyPr>
            <a:normAutofit/>
          </a:bodyPr>
          <a:lstStyle/>
          <a:p>
            <a:pPr marL="0" marR="0"/>
            <a:r>
              <a:rPr lang="en-US" b="1" u="sng" dirty="0" smtClean="0">
                <a:latin typeface="Arial" pitchFamily="34" charset="0"/>
                <a:ea typeface="Times New Roman"/>
                <a:cs typeface="Arial" pitchFamily="34" charset="0"/>
              </a:rPr>
              <a:t>The Scenario</a:t>
            </a:r>
            <a:r>
              <a:rPr lang="en-US" b="1" dirty="0" smtClean="0">
                <a:latin typeface="Arial" pitchFamily="34" charset="0"/>
                <a:ea typeface="Times New Roman"/>
                <a:cs typeface="Arial" pitchFamily="34" charset="0"/>
              </a:rPr>
              <a:t> </a:t>
            </a:r>
            <a:r>
              <a:rPr lang="en-US" dirty="0" smtClean="0">
                <a:latin typeface="Arial" pitchFamily="34" charset="0"/>
                <a:ea typeface="Times New Roman"/>
                <a:cs typeface="Arial" pitchFamily="34" charset="0"/>
              </a:rPr>
              <a:t/>
            </a:r>
            <a:br>
              <a:rPr lang="en-US" dirty="0" smtClean="0">
                <a:latin typeface="Arial" pitchFamily="34" charset="0"/>
                <a:ea typeface="Times New Roman"/>
                <a:cs typeface="Arial" pitchFamily="34" charset="0"/>
              </a:rPr>
            </a:br>
            <a:r>
              <a:rPr lang="en-US" sz="4000" dirty="0" smtClean="0">
                <a:latin typeface="Arial" pitchFamily="34" charset="0"/>
                <a:ea typeface="Times New Roman"/>
                <a:cs typeface="Arial" pitchFamily="34" charset="0"/>
              </a:rPr>
              <a:t>- You are a stock broker in a stock brokerage company (licensed to buy and sell stocks). Your company has a client that wants to invest $50,000 in the stock market (Equities). As a stock broker, your job is to work with another stock broker in your company to find ten (10) profitable companies in the stock market (i.e., New York Stock Exchange, NASDQ) for your client.</a:t>
            </a:r>
            <a:endParaRPr lang="en-U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064"/>
            <a:ext cx="9144000" cy="6847936"/>
          </a:xfrm>
        </p:spPr>
        <p:txBody>
          <a:bodyPr>
            <a:normAutofit fontScale="90000"/>
          </a:bodyPr>
          <a:lstStyle/>
          <a:p>
            <a:r>
              <a:rPr lang="en-US" sz="4000" b="1" dirty="0" smtClean="0"/>
              <a:t>Project Requirement</a:t>
            </a:r>
            <a:r>
              <a:rPr lang="en-US" sz="4000" dirty="0" smtClean="0"/>
              <a:t/>
            </a:r>
            <a:br>
              <a:rPr lang="en-US" sz="4000" dirty="0" smtClean="0"/>
            </a:br>
            <a:r>
              <a:rPr lang="en-US" sz="4000" dirty="0" smtClean="0"/>
              <a:t>It consist of the following:</a:t>
            </a:r>
            <a:br>
              <a:rPr lang="en-US" sz="4000" dirty="0" smtClean="0"/>
            </a:br>
            <a:r>
              <a:rPr lang="en-US" sz="4000" dirty="0" smtClean="0"/>
              <a:t>- Stock Portfolio (PowerPoint 10-12 slides) with the stocks selected for the $50,000 investment.  </a:t>
            </a:r>
            <a:br>
              <a:rPr lang="en-US" sz="4000" dirty="0" smtClean="0"/>
            </a:br>
            <a:r>
              <a:rPr lang="en-US" sz="4000" dirty="0" smtClean="0"/>
              <a:t>- Stock Purchase Worksheet (hard copy) The selected stocks should be diversified (different sectors of business). See example of pie chart.</a:t>
            </a:r>
            <a:br>
              <a:rPr lang="en-US" sz="4000" dirty="0" smtClean="0"/>
            </a:br>
            <a:r>
              <a:rPr lang="en-US" sz="4000" dirty="0" smtClean="0"/>
              <a:t>- Diversified Pie Chart (MS Excel)</a:t>
            </a:r>
            <a:br>
              <a:rPr lang="en-US" sz="4000" dirty="0" smtClean="0"/>
            </a:br>
            <a:r>
              <a:rPr lang="en-US" sz="4000" dirty="0"/>
              <a:t>*</a:t>
            </a:r>
            <a:r>
              <a:rPr lang="en-US" sz="4000" dirty="0" smtClean="0"/>
              <a:t>Submit the PowerPoint Portfolio to the </a:t>
            </a:r>
            <a:r>
              <a:rPr lang="en-US" sz="4000" dirty="0"/>
              <a:t/>
            </a:r>
            <a:br>
              <a:rPr lang="en-US" sz="4000" dirty="0"/>
            </a:br>
            <a:r>
              <a:rPr lang="en-US" sz="4000" dirty="0" smtClean="0"/>
              <a:t>instructor on the due date.</a:t>
            </a:r>
            <a:r>
              <a:rPr lang="en-US" sz="4900"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57201"/>
            <a:ext cx="8458200" cy="685799"/>
          </a:xfrm>
        </p:spPr>
        <p:txBody>
          <a:bodyPr>
            <a:normAutofit fontScale="90000"/>
          </a:bodyPr>
          <a:lstStyle/>
          <a:p>
            <a:r>
              <a:rPr lang="en-US" dirty="0" smtClean="0"/>
              <a:t>Diversified Portfolio</a:t>
            </a:r>
            <a:endParaRPr lang="en-US" dirty="0"/>
          </a:p>
        </p:txBody>
      </p:sp>
      <p:sp>
        <p:nvSpPr>
          <p:cNvPr id="1026" name="AutoShape 2" descr="https://www.edwardjones.com/groups/ejw_content/@ejw/@us/documents/web_content/web224902.jpg"/>
          <p:cNvSpPr>
            <a:spLocks noChangeAspect="1" noChangeArrowheads="1"/>
          </p:cNvSpPr>
          <p:nvPr/>
        </p:nvSpPr>
        <p:spPr bwMode="auto">
          <a:xfrm>
            <a:off x="155575" y="-1195388"/>
            <a:ext cx="4286250" cy="2505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8" name="Picture 4" descr="http://static.cdn-seekingalpha.com/uploads/2014/1/10/371238-13894062189846585-David-Zanoni.jpg"/>
          <p:cNvPicPr>
            <a:picLocks noChangeAspect="1" noChangeArrowheads="1"/>
          </p:cNvPicPr>
          <p:nvPr/>
        </p:nvPicPr>
        <p:blipFill>
          <a:blip r:embed="rId2" cstate="print"/>
          <a:srcRect/>
          <a:stretch>
            <a:fillRect/>
          </a:stretch>
        </p:blipFill>
        <p:spPr bwMode="auto">
          <a:xfrm>
            <a:off x="381000" y="1634212"/>
            <a:ext cx="8433904" cy="499518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on how to fill-out all ten (10) slides.</a:t>
            </a:r>
            <a:endParaRPr lang="en-US" dirty="0"/>
          </a:p>
        </p:txBody>
      </p:sp>
    </p:spTree>
    <p:extLst>
      <p:ext uri="{BB962C8B-B14F-4D97-AF65-F5344CB8AC3E}">
        <p14:creationId xmlns:p14="http://schemas.microsoft.com/office/powerpoint/2010/main" val="2574165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534400" cy="6477000"/>
          </a:xfrm>
        </p:spPr>
        <p:txBody>
          <a:bodyPr/>
          <a:lstStyle/>
          <a:p>
            <a:r>
              <a:rPr lang="en-US" dirty="0" smtClean="0"/>
              <a:t>Stock Portfolio Cover Page</a:t>
            </a:r>
            <a:br>
              <a:rPr lang="en-US" dirty="0" smtClean="0"/>
            </a:br>
            <a:r>
              <a:rPr lang="en-US" dirty="0" smtClean="0"/>
              <a:t>Student(s) full name(s)</a:t>
            </a:r>
            <a:br>
              <a:rPr lang="en-US" dirty="0" smtClean="0"/>
            </a:br>
            <a:r>
              <a:rPr lang="en-US" dirty="0" smtClean="0"/>
              <a:t>Period #</a:t>
            </a:r>
            <a:br>
              <a:rPr lang="en-US" dirty="0" smtClean="0"/>
            </a:br>
            <a:r>
              <a:rPr lang="en-US" dirty="0" smtClean="0"/>
              <a:t>Date:</a:t>
            </a:r>
            <a:endParaRPr lang="en-US" dirty="0"/>
          </a:p>
        </p:txBody>
      </p:sp>
    </p:spTree>
    <p:extLst>
      <p:ext uri="{BB962C8B-B14F-4D97-AF65-F5344CB8AC3E}">
        <p14:creationId xmlns:p14="http://schemas.microsoft.com/office/powerpoint/2010/main" val="1738805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78" y="1752600"/>
            <a:ext cx="8534400" cy="4953000"/>
          </a:xfrm>
        </p:spPr>
        <p:txBody>
          <a:bodyPr>
            <a:normAutofit fontScale="90000"/>
          </a:bodyPr>
          <a:lstStyle/>
          <a:p>
            <a:r>
              <a:rPr lang="en-US" sz="3600" dirty="0" smtClean="0"/>
              <a:t>Stock Pick # </a:t>
            </a:r>
            <a:br>
              <a:rPr lang="en-US" sz="3600" dirty="0" smtClean="0"/>
            </a:br>
            <a:r>
              <a:rPr lang="en-US" sz="3600" dirty="0" smtClean="0"/>
              <a:t>What </a:t>
            </a:r>
            <a:r>
              <a:rPr lang="en-US" sz="3600" dirty="0"/>
              <a:t>is the name of the company</a:t>
            </a:r>
            <a:r>
              <a:rPr lang="en-US" sz="3600" dirty="0" smtClean="0"/>
              <a:t>?</a:t>
            </a:r>
            <a:br>
              <a:rPr lang="en-US" sz="3600" dirty="0" smtClean="0"/>
            </a:br>
            <a:r>
              <a:rPr lang="en-US" sz="3600" dirty="0" smtClean="0"/>
              <a:t> Coca-Cola</a:t>
            </a:r>
            <a:br>
              <a:rPr lang="en-US" sz="3600" dirty="0" smtClean="0"/>
            </a:br>
            <a:r>
              <a:rPr lang="en-US" sz="3600" dirty="0" smtClean="0"/>
              <a:t>Stock Price: $53.49 </a:t>
            </a:r>
            <a:r>
              <a:rPr lang="en-US" sz="3600" dirty="0"/>
              <a:t>(</a:t>
            </a:r>
            <a:r>
              <a:rPr lang="en-US" sz="3600" dirty="0" smtClean="0"/>
              <a:t>Date: 10-16-19)</a:t>
            </a:r>
            <a:br>
              <a:rPr lang="en-US" sz="3600" dirty="0" smtClean="0"/>
            </a:br>
            <a:r>
              <a:rPr lang="en-US" sz="3600" dirty="0" smtClean="0"/>
              <a:t>How </a:t>
            </a:r>
            <a:r>
              <a:rPr lang="en-US" sz="3600" dirty="0"/>
              <a:t>much dividend (per share/per year) does the company pay</a:t>
            </a:r>
            <a:r>
              <a:rPr lang="en-US" sz="3600" dirty="0" smtClean="0"/>
              <a:t>? $1.60</a:t>
            </a:r>
            <a:r>
              <a:rPr lang="en-US" sz="3600" dirty="0"/>
              <a:t/>
            </a:r>
            <a:br>
              <a:rPr lang="en-US" sz="3600" dirty="0"/>
            </a:br>
            <a:r>
              <a:rPr lang="en-US" sz="3600" dirty="0"/>
              <a:t>What is the P/E (Price/Earnings</a:t>
            </a:r>
            <a:r>
              <a:rPr lang="en-US" sz="3600" dirty="0" smtClean="0"/>
              <a:t>)? 32</a:t>
            </a:r>
            <a:r>
              <a:rPr lang="en-US" sz="3600" dirty="0"/>
              <a:t/>
            </a:r>
            <a:br>
              <a:rPr lang="en-US" sz="3600" dirty="0"/>
            </a:br>
            <a:r>
              <a:rPr lang="en-US" sz="3600" dirty="0"/>
              <a:t>What is the 52 week high/low </a:t>
            </a:r>
            <a:r>
              <a:rPr lang="en-US" sz="3600" dirty="0" smtClean="0"/>
              <a:t>price? $44.42-55.92</a:t>
            </a:r>
            <a:endParaRPr lang="en-US" sz="3600" dirty="0"/>
          </a:p>
        </p:txBody>
      </p:sp>
      <p:pic>
        <p:nvPicPr>
          <p:cNvPr id="1026" name="Picture 2" descr="Image result for cok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762000"/>
            <a:ext cx="2553222" cy="1428209"/>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txBox="1">
            <a:spLocks/>
          </p:cNvSpPr>
          <p:nvPr/>
        </p:nvSpPr>
        <p:spPr>
          <a:xfrm>
            <a:off x="0" y="274638"/>
            <a:ext cx="8229600"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Template/Example</a:t>
            </a:r>
            <a:endParaRPr lang="en-US" b="1" dirty="0"/>
          </a:p>
        </p:txBody>
      </p:sp>
    </p:spTree>
    <p:extLst>
      <p:ext uri="{BB962C8B-B14F-4D97-AF65-F5344CB8AC3E}">
        <p14:creationId xmlns:p14="http://schemas.microsoft.com/office/powerpoint/2010/main" val="3585059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752600"/>
            <a:ext cx="8534400" cy="4876800"/>
          </a:xfrm>
        </p:spPr>
        <p:txBody>
          <a:bodyPr>
            <a:normAutofit fontScale="90000"/>
          </a:bodyPr>
          <a:lstStyle/>
          <a:p>
            <a:r>
              <a:rPr lang="en-US" dirty="0" smtClean="0"/>
              <a:t>Stock Pick # 1</a:t>
            </a:r>
            <a:br>
              <a:rPr lang="en-US" dirty="0" smtClean="0"/>
            </a:br>
            <a:r>
              <a:rPr lang="en-US" dirty="0" smtClean="0"/>
              <a:t>1. What </a:t>
            </a:r>
            <a:r>
              <a:rPr lang="en-US" dirty="0"/>
              <a:t>is the name of the company?</a:t>
            </a:r>
            <a:br>
              <a:rPr lang="en-US" dirty="0"/>
            </a:br>
            <a:r>
              <a:rPr lang="en-US" dirty="0" smtClean="0"/>
              <a:t>2. How </a:t>
            </a:r>
            <a:r>
              <a:rPr lang="en-US" dirty="0"/>
              <a:t>much dividend (per share/per year) does the company pay?</a:t>
            </a:r>
            <a:br>
              <a:rPr lang="en-US" dirty="0"/>
            </a:br>
            <a:r>
              <a:rPr lang="en-US" dirty="0" smtClean="0"/>
              <a:t>3. What </a:t>
            </a:r>
            <a:r>
              <a:rPr lang="en-US" dirty="0"/>
              <a:t>is the P/E (Price/Earnings)?</a:t>
            </a:r>
            <a:br>
              <a:rPr lang="en-US" dirty="0"/>
            </a:br>
            <a:r>
              <a:rPr lang="en-US" dirty="0" smtClean="0"/>
              <a:t>4. What </a:t>
            </a:r>
            <a:r>
              <a:rPr lang="en-US" dirty="0"/>
              <a:t>is the 52 week high/low price?</a:t>
            </a:r>
          </a:p>
        </p:txBody>
      </p:sp>
      <p:sp>
        <p:nvSpPr>
          <p:cNvPr id="3" name="Rectangle 2"/>
          <p:cNvSpPr/>
          <p:nvPr/>
        </p:nvSpPr>
        <p:spPr>
          <a:xfrm>
            <a:off x="0" y="817768"/>
            <a:ext cx="9144000" cy="923330"/>
          </a:xfrm>
          <a:prstGeom prst="rect">
            <a:avLst/>
          </a:prstGeom>
        </p:spPr>
        <p:txBody>
          <a:bodyPr wrap="square">
            <a:spAutoFit/>
          </a:bodyPr>
          <a:lstStyle/>
          <a:p>
            <a:pPr algn="ctr"/>
            <a:r>
              <a:rPr lang="en-US" sz="5400" dirty="0"/>
              <a:t>Company </a:t>
            </a:r>
            <a:r>
              <a:rPr lang="en-US" sz="5400" dirty="0" smtClean="0"/>
              <a:t>Logo goes here</a:t>
            </a:r>
            <a:endParaRPr lang="en-US" sz="5400" dirty="0"/>
          </a:p>
        </p:txBody>
      </p:sp>
    </p:spTree>
    <p:extLst>
      <p:ext uri="{BB962C8B-B14F-4D97-AF65-F5344CB8AC3E}">
        <p14:creationId xmlns:p14="http://schemas.microsoft.com/office/powerpoint/2010/main" val="29507244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751</TotalTime>
  <Words>126</Words>
  <Application>Microsoft Office PowerPoint</Application>
  <PresentationFormat>On-screen Show (4:3)</PresentationFormat>
  <Paragraphs>31</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Office Theme</vt:lpstr>
      <vt:lpstr>Investing in Equities Project</vt:lpstr>
      <vt:lpstr>What is the Purpose of this project? This project will help students understand how to invest in equities (stock market).  Economics Textbook: Chapter 11, Lesson 3</vt:lpstr>
      <vt:lpstr>The Scenario  - You are a stock broker in a stock brokerage company (licensed to buy and sell stocks). Your company has a client that wants to invest $50,000 in the stock market (Equities). As a stock broker, your job is to work with another stock broker in your company to find ten (10) profitable companies in the stock market (i.e., New York Stock Exchange, NASDQ) for your client.</vt:lpstr>
      <vt:lpstr>Project Requirement It consist of the following: - Stock Portfolio (PowerPoint 10-12 slides) with the stocks selected for the $50,000 investment.   - Stock Purchase Worksheet (hard copy) The selected stocks should be diversified (different sectors of business). See example of pie chart. - Diversified Pie Chart (MS Excel) *Submit the PowerPoint Portfolio to the  instructor on the due date. </vt:lpstr>
      <vt:lpstr>Diversified Portfolio</vt:lpstr>
      <vt:lpstr>Example on how to fill-out all ten (10) slides.</vt:lpstr>
      <vt:lpstr>Stock Portfolio Cover Page Student(s) full name(s) Period # Date:</vt:lpstr>
      <vt:lpstr>Stock Pick #  What is the name of the company?  Coca-Cola Stock Price: $53.49 (Date: 10-16-19) How much dividend (per share/per year) does the company pay? $1.60 What is the P/E (Price/Earnings)? 32 What is the 52 week high/low price? $44.42-55.92</vt:lpstr>
      <vt:lpstr>Stock Pick # 1 1. What is the name of the company? 2. How much dividend (per share/per year) does the company pay? 3. What is the P/E (Price/Earnings)? 4. What is the 52 week high/low price?</vt:lpstr>
      <vt:lpstr>Stock Pick # 2 1. What is the name of the company? 2. How much dividend (per share/per year) does the company pay? 3. What is the P/E (Price/Earnings)? 4. What is the 52 week high/low price?</vt:lpstr>
      <vt:lpstr>Stock Pick # 3 1. What is the name of the company? 2. How much dividend (per share/per year) does the company pay? 3. What is the P/E (Price/Earnings)? 4. What is the 52 week high/low price?</vt:lpstr>
      <vt:lpstr>Stock Pick # 4 1. What is the name of the company? 2. How much dividend (per share/per year) does the company pay? 3. What is the P/E (Price/Earnings)? 4. What is the 52 week high/low price?</vt:lpstr>
      <vt:lpstr>Stock Pick # 5 1. What is the name of the company? 2. How much dividend (per share/per year) does the company pay? 3. What is the P/E (Price/Earnings)? 4. What is the 52 week high/low price?</vt:lpstr>
      <vt:lpstr>Stock Pick # 6 1. What is the name of the company? 2. How much dividend (per share/per year) does the company pay? 3. What is the P/E (Price/Earnings)? 4. What is the 52 week high/low price?</vt:lpstr>
      <vt:lpstr>Stock Pick # 7 1. What is the name of the company? 2. How much dividend (per share/per year) does the company pay? 3. What is the P/E (Price/Earnings)? 4. What is the 52 week high/low price?</vt:lpstr>
      <vt:lpstr>Stock Pick # 8 1. What is the name of the company? 2. How much dividend (per share/per year) does the company pay? 3. What is the P/E (Price/Earnings)? 4. What is the 52 week high/low price?</vt:lpstr>
      <vt:lpstr>Stock Pick # 9 1. What is the name of the company? 2. How much dividend (per share/per year) does the company pay? 3. What is the P/E (Price/Earnings)? 4. What is the 52 week high/low price?</vt:lpstr>
      <vt:lpstr>Stock Pick # 10 1. What is the name of the company? 2. How much dividend (per share/per year) does the company pay? 3. What is the P/E (Price/Earnings)? 4. What is the 52 week high/low price?</vt:lpstr>
      <vt:lpstr>Example of Diversified Stock Pie Chart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Arcega</dc:creator>
  <cp:lastModifiedBy>Alex Arcega</cp:lastModifiedBy>
  <cp:revision>61</cp:revision>
  <dcterms:created xsi:type="dcterms:W3CDTF">2014-09-05T00:19:29Z</dcterms:created>
  <dcterms:modified xsi:type="dcterms:W3CDTF">2019-10-17T16:24:38Z</dcterms:modified>
</cp:coreProperties>
</file>