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2"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90" y="-6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86F336-4FAB-4DFE-A3AF-E61BEA79F117}"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EF0DA-E763-4236-BDFD-F1C370AA77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6F336-4FAB-4DFE-A3AF-E61BEA79F117}"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EF0DA-E763-4236-BDFD-F1C370AA77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6F336-4FAB-4DFE-A3AF-E61BEA79F117}"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EF0DA-E763-4236-BDFD-F1C370AA77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6F336-4FAB-4DFE-A3AF-E61BEA79F117}"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EF0DA-E763-4236-BDFD-F1C370AA77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86F336-4FAB-4DFE-A3AF-E61BEA79F117}" type="datetimeFigureOut">
              <a:rPr lang="en-US" smtClean="0"/>
              <a:pPr/>
              <a:t>11/3/2015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EF0DA-E763-4236-BDFD-F1C370AA77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86F336-4FAB-4DFE-A3AF-E61BEA79F117}" type="datetimeFigureOut">
              <a:rPr lang="en-US" smtClean="0"/>
              <a:pPr/>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DEF0DA-E763-4236-BDFD-F1C370AA77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86F336-4FAB-4DFE-A3AF-E61BEA79F117}" type="datetimeFigureOut">
              <a:rPr lang="en-US" smtClean="0"/>
              <a:pPr/>
              <a:t>11/3/2015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DEF0DA-E763-4236-BDFD-F1C370AA77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86F336-4FAB-4DFE-A3AF-E61BEA79F117}" type="datetimeFigureOut">
              <a:rPr lang="en-US" smtClean="0"/>
              <a:pPr/>
              <a:t>11/3/2015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DEF0DA-E763-4236-BDFD-F1C370AA77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86F336-4FAB-4DFE-A3AF-E61BEA79F117}" type="datetimeFigureOut">
              <a:rPr lang="en-US" smtClean="0"/>
              <a:pPr/>
              <a:t>11/3/2015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DEF0DA-E763-4236-BDFD-F1C370AA77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86F336-4FAB-4DFE-A3AF-E61BEA79F117}" type="datetimeFigureOut">
              <a:rPr lang="en-US" smtClean="0"/>
              <a:pPr/>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DEF0DA-E763-4236-BDFD-F1C370AA77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86F336-4FAB-4DFE-A3AF-E61BEA79F117}" type="datetimeFigureOut">
              <a:rPr lang="en-US" smtClean="0"/>
              <a:pPr/>
              <a:t>11/3/2015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DEF0DA-E763-4236-BDFD-F1C370AA77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86F336-4FAB-4DFE-A3AF-E61BEA79F117}" type="datetimeFigureOut">
              <a:rPr lang="en-US" smtClean="0"/>
              <a:pPr/>
              <a:t>11/3/2015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0DA-E763-4236-BDFD-F1C370AA77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934200"/>
          </a:xfrm>
        </p:spPr>
        <p:txBody>
          <a:bodyPr>
            <a:noAutofit/>
          </a:bodyPr>
          <a:lstStyle/>
          <a:p>
            <a:r>
              <a:rPr lang="en-US" sz="3200" b="1" dirty="0" smtClean="0"/>
              <a:t>Create housing laws/solutions for San Francisco </a:t>
            </a:r>
            <a:r>
              <a:rPr lang="en-US" sz="3200" dirty="0" smtClean="0"/>
              <a:t/>
            </a:r>
            <a:br>
              <a:rPr lang="en-US" sz="3200" dirty="0" smtClean="0"/>
            </a:br>
            <a:r>
              <a:rPr lang="en-US" sz="3200" dirty="0" smtClean="0"/>
              <a:t>1. Each group will pretend they are State </a:t>
            </a:r>
            <a:br>
              <a:rPr lang="en-US" sz="3200" dirty="0" smtClean="0"/>
            </a:br>
            <a:r>
              <a:rPr lang="en-US" sz="3200" dirty="0" smtClean="0"/>
              <a:t>Congressmen/Congresswomen (law making body). </a:t>
            </a:r>
            <a:br>
              <a:rPr lang="en-US" sz="3200" dirty="0" smtClean="0"/>
            </a:br>
            <a:r>
              <a:rPr lang="en-US" sz="3200" dirty="0" smtClean="0"/>
              <a:t>2. Each group will write an essay (Introduction, Body, </a:t>
            </a:r>
            <a:r>
              <a:rPr lang="en-US" sz="3200" dirty="0"/>
              <a:t>C</a:t>
            </a:r>
            <a:r>
              <a:rPr lang="en-US" sz="3200" dirty="0" smtClean="0"/>
              <a:t>onclusion) discussing the problems and laws that will fix the problems. It should have three to four (3-4) paragraphs  (200 words) that will answer the listed issue/questions.</a:t>
            </a:r>
            <a:br>
              <a:rPr lang="en-US" sz="3200" dirty="0" smtClean="0"/>
            </a:br>
            <a:r>
              <a:rPr lang="en-US" sz="3200" dirty="0" smtClean="0"/>
              <a:t>3. Each student in the group must contribute in the essay by writing at least fifty to sixty (50-60) words regarding  the issue/question. </a:t>
            </a:r>
            <a:br>
              <a:rPr lang="en-US" sz="3200" dirty="0" smtClean="0"/>
            </a:br>
            <a:r>
              <a:rPr lang="en-US" sz="3200" dirty="0"/>
              <a:t>4</a:t>
            </a:r>
            <a:r>
              <a:rPr lang="en-US" sz="3200" dirty="0" smtClean="0"/>
              <a:t>. </a:t>
            </a:r>
            <a:r>
              <a:rPr lang="en-US" sz="3200" dirty="0"/>
              <a:t>Share-Out group essays</a:t>
            </a:r>
            <a:r>
              <a:rPr lang="en-US" sz="3200" dirty="0" smtClean="0"/>
              <a:t>. Make sure your full names in the group</a:t>
            </a:r>
            <a:r>
              <a:rPr lang="en-US" sz="3200" dirty="0"/>
              <a:t> </a:t>
            </a:r>
            <a:r>
              <a:rPr lang="en-US" sz="3200" dirty="0" smtClean="0"/>
              <a:t>are on top of each section of the essay.</a:t>
            </a:r>
            <a:br>
              <a:rPr lang="en-US" sz="3200" dirty="0" smtClean="0"/>
            </a:br>
            <a:endParaRPr 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781800"/>
          </a:xfrm>
        </p:spPr>
        <p:txBody>
          <a:bodyPr>
            <a:noAutofit/>
          </a:bodyPr>
          <a:lstStyle/>
          <a:p>
            <a:r>
              <a:rPr lang="en-US" sz="3600" dirty="0" smtClean="0"/>
              <a:t>1. What law(s) should replace the Ellis Act </a:t>
            </a:r>
            <a:br>
              <a:rPr lang="en-US" sz="3600" dirty="0" smtClean="0"/>
            </a:br>
            <a:r>
              <a:rPr lang="en-US" sz="3600" dirty="0" smtClean="0"/>
              <a:t>(law that allows landlord to evict all their tenants) to help low income renters?</a:t>
            </a:r>
            <a:br>
              <a:rPr lang="en-US" sz="3600" dirty="0" smtClean="0"/>
            </a:br>
            <a:r>
              <a:rPr lang="en-US" sz="3600" dirty="0" smtClean="0"/>
              <a:t>2. </a:t>
            </a:r>
            <a:r>
              <a:rPr lang="en-US" sz="3600" dirty="0"/>
              <a:t>W</a:t>
            </a:r>
            <a:r>
              <a:rPr lang="en-US" sz="3600" dirty="0" smtClean="0"/>
              <a:t>hat law(s) can created to preserve old businesses (i.e. flower mart) that are being “priced out”(can’t afford rent)? </a:t>
            </a:r>
            <a:br>
              <a:rPr lang="en-US" sz="3600" dirty="0" smtClean="0"/>
            </a:br>
            <a:r>
              <a:rPr lang="en-US" sz="3600" dirty="0" smtClean="0"/>
              <a:t>3. What law(s) can regulate “Airbnb” (short term vacation rental homes) businesses hurting long term renters? </a:t>
            </a:r>
            <a:br>
              <a:rPr lang="en-US" sz="3600" dirty="0" smtClean="0"/>
            </a:br>
            <a:r>
              <a:rPr lang="en-US" sz="3600" dirty="0" smtClean="0"/>
              <a:t>4. What law(s) can insure tech companies pay their share of fixing the </a:t>
            </a:r>
            <a:r>
              <a:rPr lang="en-US" sz="3600" dirty="0" smtClean="0"/>
              <a:t>housing problems</a:t>
            </a:r>
            <a:r>
              <a:rPr lang="en-US" sz="3600" dirty="0" smtClean="0"/>
              <a:t>?</a:t>
            </a:r>
            <a:endParaRPr lang="en-US" sz="3600" dirty="0"/>
          </a:p>
        </p:txBody>
      </p:sp>
    </p:spTree>
    <p:extLst>
      <p:ext uri="{BB962C8B-B14F-4D97-AF65-F5344CB8AC3E}">
        <p14:creationId xmlns:p14="http://schemas.microsoft.com/office/powerpoint/2010/main" val="27913870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57200"/>
            <a:ext cx="9144000" cy="6705600"/>
          </a:xfrm>
        </p:spPr>
        <p:txBody>
          <a:bodyPr>
            <a:normAutofit fontScale="90000"/>
          </a:bodyPr>
          <a:lstStyle/>
          <a:p>
            <a:r>
              <a:rPr lang="en-US" sz="2200" b="1" dirty="0" smtClean="0">
                <a:latin typeface="Arial" pitchFamily="34" charset="0"/>
                <a:cs typeface="Arial" pitchFamily="34" charset="0"/>
              </a:rPr>
              <a:t>Introduction (Peter Smith – </a:t>
            </a:r>
            <a:r>
              <a:rPr lang="en-US" sz="2200" b="1" dirty="0">
                <a:latin typeface="Arial" pitchFamily="34" charset="0"/>
                <a:cs typeface="Arial" pitchFamily="34" charset="0"/>
              </a:rPr>
              <a:t>5</a:t>
            </a:r>
            <a:r>
              <a:rPr lang="en-US" sz="2200" b="1" dirty="0" smtClean="0">
                <a:latin typeface="Arial" pitchFamily="34" charset="0"/>
                <a:cs typeface="Arial" pitchFamily="34" charset="0"/>
              </a:rPr>
              <a:t>0 words)</a:t>
            </a:r>
            <a:r>
              <a:rPr lang="en-US" sz="1800" dirty="0" smtClean="0">
                <a:latin typeface="Arial" pitchFamily="34" charset="0"/>
                <a:cs typeface="Arial" pitchFamily="34" charset="0"/>
              </a:rPr>
              <a:t/>
            </a:r>
            <a:br>
              <a:rPr lang="en-US" sz="1800" dirty="0" smtClean="0">
                <a:latin typeface="Arial" pitchFamily="34" charset="0"/>
                <a:cs typeface="Arial" pitchFamily="34" charset="0"/>
              </a:rPr>
            </a:br>
            <a:r>
              <a:rPr lang="en-US" sz="1800" dirty="0" smtClean="0">
                <a:latin typeface="Arial" pitchFamily="34" charset="0"/>
                <a:cs typeface="Arial" pitchFamily="34" charset="0"/>
              </a:rPr>
              <a:t>The shared philosophical strategy that combines bilingual education program which promotes the development of two languages and English as a Second Language programs could have some similarities in terms of teaching strategies. Both focus on teaching language to students. They both focus on developing language skills for reading and writing.</a:t>
            </a:r>
            <a:br>
              <a:rPr lang="en-US" sz="1800" dirty="0" smtClean="0">
                <a:latin typeface="Arial" pitchFamily="34" charset="0"/>
                <a:cs typeface="Arial" pitchFamily="34" charset="0"/>
              </a:rPr>
            </a:br>
            <a:r>
              <a:rPr lang="en-US" sz="2200" dirty="0" smtClean="0">
                <a:latin typeface="Arial" pitchFamily="34" charset="0"/>
                <a:cs typeface="Arial" pitchFamily="34" charset="0"/>
              </a:rPr>
              <a:t> </a:t>
            </a:r>
            <a:r>
              <a:rPr lang="en-US" sz="2200" b="1" dirty="0" smtClean="0">
                <a:latin typeface="Arial" pitchFamily="34" charset="0"/>
                <a:cs typeface="Arial" pitchFamily="34" charset="0"/>
              </a:rPr>
              <a:t>Body (Joe Wilson – </a:t>
            </a:r>
            <a:r>
              <a:rPr lang="en-US" sz="2200" b="1" dirty="0">
                <a:latin typeface="Arial" pitchFamily="34" charset="0"/>
                <a:cs typeface="Arial" pitchFamily="34" charset="0"/>
              </a:rPr>
              <a:t>5</a:t>
            </a:r>
            <a:r>
              <a:rPr lang="en-US" sz="2200" b="1" dirty="0" smtClean="0">
                <a:latin typeface="Arial" pitchFamily="34" charset="0"/>
                <a:cs typeface="Arial" pitchFamily="34" charset="0"/>
              </a:rPr>
              <a:t>0)</a:t>
            </a:r>
            <a:r>
              <a:rPr lang="en-US" sz="1800" dirty="0" smtClean="0">
                <a:latin typeface="Arial" pitchFamily="34" charset="0"/>
                <a:cs typeface="Arial" pitchFamily="34" charset="0"/>
              </a:rPr>
              <a:t/>
            </a:r>
            <a:br>
              <a:rPr lang="en-US" sz="1800" dirty="0" smtClean="0">
                <a:latin typeface="Arial" pitchFamily="34" charset="0"/>
                <a:cs typeface="Arial" pitchFamily="34" charset="0"/>
              </a:rPr>
            </a:br>
            <a:r>
              <a:rPr lang="en-US" sz="1800" dirty="0" smtClean="0">
                <a:latin typeface="Arial" pitchFamily="34" charset="0"/>
                <a:cs typeface="Arial" pitchFamily="34" charset="0"/>
              </a:rPr>
              <a:t>English Language Learner needs to learn English in an appropriate learning environment. Special education is different and some of the teaching strategies are different from teaching strategies in language. There are many levels in special education so it requires the gamut of teaching strategies to accommodate the students’ learning disabilities. Funding could be a greatest advantage in combining special education with bilingual education and English as a second language program. Special education gets a greater amount of funding than bilingual education and ESL. The pedagogical ideals and teaching strategies that are used in all three programs could benefit the students. </a:t>
            </a:r>
            <a:br>
              <a:rPr lang="en-US" sz="1800" dirty="0" smtClean="0">
                <a:latin typeface="Arial" pitchFamily="34" charset="0"/>
                <a:cs typeface="Arial" pitchFamily="34" charset="0"/>
              </a:rPr>
            </a:br>
            <a:r>
              <a:rPr lang="en-US" sz="2200" b="1" dirty="0" smtClean="0">
                <a:latin typeface="Arial" pitchFamily="34" charset="0"/>
                <a:cs typeface="Arial" pitchFamily="34" charset="0"/>
              </a:rPr>
              <a:t>(Susan Jimenez – </a:t>
            </a:r>
            <a:r>
              <a:rPr lang="en-US" sz="2200" b="1" dirty="0">
                <a:latin typeface="Arial" pitchFamily="34" charset="0"/>
                <a:cs typeface="Arial" pitchFamily="34" charset="0"/>
              </a:rPr>
              <a:t>5</a:t>
            </a:r>
            <a:r>
              <a:rPr lang="en-US" sz="2200" b="1" dirty="0" smtClean="0">
                <a:latin typeface="Arial" pitchFamily="34" charset="0"/>
                <a:cs typeface="Arial" pitchFamily="34" charset="0"/>
              </a:rPr>
              <a:t>0)</a:t>
            </a:r>
            <a:r>
              <a:rPr lang="en-US" sz="1800" dirty="0" smtClean="0">
                <a:latin typeface="Arial" pitchFamily="34" charset="0"/>
                <a:cs typeface="Arial" pitchFamily="34" charset="0"/>
              </a:rPr>
              <a:t/>
            </a:r>
            <a:br>
              <a:rPr lang="en-US" sz="1800" dirty="0" smtClean="0">
                <a:latin typeface="Arial" pitchFamily="34" charset="0"/>
                <a:cs typeface="Arial" pitchFamily="34" charset="0"/>
              </a:rPr>
            </a:br>
            <a:r>
              <a:rPr lang="en-US" sz="1800" dirty="0" smtClean="0">
                <a:latin typeface="Arial" pitchFamily="34" charset="0"/>
                <a:cs typeface="Arial" pitchFamily="34" charset="0"/>
              </a:rPr>
              <a:t>Funding could be a greatest advantage in combining special education with bilingual education and English as a second language program. Special education gets a greater amount of funding than bilingual education and ESL. The pedagogical ideals and teaching strategies that are used in all three programs could benefit the students. Funding could be a greatest advantage in combining special education with bilingual education and English as a second language program. Special education gets a greater amount of funding than bilingual education and ESL. The pedagogical ideals and teaching strategies that are used in all three programs could benefit the students. </a:t>
            </a:r>
            <a:br>
              <a:rPr lang="en-US" sz="1800" dirty="0" smtClean="0">
                <a:latin typeface="Arial" pitchFamily="34" charset="0"/>
                <a:cs typeface="Arial" pitchFamily="34" charset="0"/>
              </a:rPr>
            </a:br>
            <a:r>
              <a:rPr lang="en-US" sz="1800" dirty="0" smtClean="0">
                <a:latin typeface="Arial" pitchFamily="34" charset="0"/>
                <a:cs typeface="Arial" pitchFamily="34" charset="0"/>
              </a:rPr>
              <a:t> </a:t>
            </a:r>
            <a:r>
              <a:rPr lang="en-US" sz="2200" b="1" dirty="0" smtClean="0">
                <a:latin typeface="Arial" pitchFamily="34" charset="0"/>
                <a:cs typeface="Arial" pitchFamily="34" charset="0"/>
              </a:rPr>
              <a:t>Conclusion (George Garcia – 50)</a:t>
            </a:r>
            <a:r>
              <a:rPr lang="en-US" sz="1800" dirty="0" smtClean="0">
                <a:latin typeface="Arial" pitchFamily="34" charset="0"/>
                <a:cs typeface="Arial" pitchFamily="34" charset="0"/>
              </a:rPr>
              <a:t/>
            </a:r>
            <a:br>
              <a:rPr lang="en-US" sz="1800" dirty="0" smtClean="0">
                <a:latin typeface="Arial" pitchFamily="34" charset="0"/>
                <a:cs typeface="Arial" pitchFamily="34" charset="0"/>
              </a:rPr>
            </a:br>
            <a:r>
              <a:rPr lang="en-US" sz="1800" dirty="0" smtClean="0">
                <a:latin typeface="Arial" pitchFamily="34" charset="0"/>
                <a:cs typeface="Arial" pitchFamily="34" charset="0"/>
              </a:rPr>
              <a:t>The three programs used to assist English Language Learner students are easy to use. They are meaningful teaching strategies that promote cognitive development through practical and easy to understand teaching strategies. The English Language Learner and Special Education departments can collaborate with each other through Professional Learning Community learning environments. </a:t>
            </a:r>
            <a:br>
              <a:rPr lang="en-US" sz="1800" dirty="0" smtClean="0">
                <a:latin typeface="Arial" pitchFamily="34" charset="0"/>
                <a:cs typeface="Arial" pitchFamily="34" charset="0"/>
              </a:rPr>
            </a:br>
            <a:r>
              <a:rPr lang="en-US" sz="1800" dirty="0" smtClean="0">
                <a:latin typeface="Arial" pitchFamily="34" charset="0"/>
                <a:cs typeface="Arial" pitchFamily="34" charset="0"/>
              </a:rPr>
              <a:t> </a:t>
            </a:r>
            <a:r>
              <a:rPr lang="en-US" dirty="0" smtClean="0">
                <a:latin typeface="Arial" pitchFamily="34" charset="0"/>
                <a:cs typeface="Arial" pitchFamily="34" charset="0"/>
              </a:rPr>
              <a:t/>
            </a:r>
            <a:br>
              <a:rPr lang="en-US" dirty="0" smtClean="0">
                <a:latin typeface="Arial" pitchFamily="34" charset="0"/>
                <a:cs typeface="Arial" pitchFamily="34" charset="0"/>
              </a:rPr>
            </a:br>
            <a:endParaRPr lang="en-US" dirty="0">
              <a:latin typeface="Arial" pitchFamily="34" charset="0"/>
              <a:cs typeface="Arial" pitchFamily="34" charset="0"/>
            </a:endParaRPr>
          </a:p>
        </p:txBody>
      </p:sp>
    </p:spTree>
    <p:extLst>
      <p:ext uri="{BB962C8B-B14F-4D97-AF65-F5344CB8AC3E}">
        <p14:creationId xmlns:p14="http://schemas.microsoft.com/office/powerpoint/2010/main" val="37498785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lstStyle/>
          <a:p>
            <a:r>
              <a:rPr lang="en-US" dirty="0"/>
              <a:t>The </a:t>
            </a:r>
            <a:r>
              <a:rPr lang="en-US" b="1" dirty="0"/>
              <a:t>Ellis Act</a:t>
            </a:r>
            <a:r>
              <a:rPr lang="en-US" dirty="0"/>
              <a:t> is a </a:t>
            </a:r>
            <a:r>
              <a:rPr lang="en-US" dirty="0" smtClean="0"/>
              <a:t>California law </a:t>
            </a:r>
            <a:r>
              <a:rPr lang="en-US" dirty="0"/>
              <a:t>which says that landlords have the right to evict tenants in order to "go out of business". All units in the building must be cleared of all tenants- no one can be singled out.</a:t>
            </a:r>
          </a:p>
        </p:txBody>
      </p:sp>
    </p:spTree>
    <p:extLst>
      <p:ext uri="{BB962C8B-B14F-4D97-AF65-F5344CB8AC3E}">
        <p14:creationId xmlns:p14="http://schemas.microsoft.com/office/powerpoint/2010/main" val="16826144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TotalTime>
  <Words>68</Words>
  <Application>Microsoft Office PowerPoint</Application>
  <PresentationFormat>On-screen Show (4:3)</PresentationFormat>
  <Paragraphs>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Create housing laws/solutions for San Francisco  1. Each group will pretend they are State  Congressmen/Congresswomen (law making body).  2. Each group will write an essay (Introduction, Body, Conclusion) discussing the problems and laws that will fix the problems. It should have three to four (3-4) paragraphs  (200 words) that will answer the listed issue/questions. 3. Each student in the group must contribute in the essay by writing at least fifty to sixty (50-60) words regarding  the issue/question.  4. Share-Out group essays. Make sure your full names in the group are on top of each section of the essay. </vt:lpstr>
      <vt:lpstr>1. What law(s) should replace the Ellis Act  (law that allows landlord to evict all their tenants) to help low income renters? 2. What law(s) can created to preserve old businesses (i.e. flower mart) that are being “priced out”(can’t afford rent)?  3. What law(s) can regulate “Airbnb” (short term vacation rental homes) businesses hurting long term renters?  4. What law(s) can insure tech companies pay their share of fixing the housing problems?</vt:lpstr>
      <vt:lpstr>Introduction (Peter Smith – 50 words) The shared philosophical strategy that combines bilingual education program which promotes the development of two languages and English as a Second Language programs could have some similarities in terms of teaching strategies. Both focus on teaching language to students. They both focus on developing language skills for reading and writing.  Body (Joe Wilson – 50) English Language Learner needs to learn English in an appropriate learning environment. Special education is different and some of the teaching strategies are different from teaching strategies in language. There are many levels in special education so it requires the gamut of teaching strategies to accommodate the students’ learning disabilities. Funding could be a greatest advantage in combining special education with bilingual education and English as a second language program. Special education gets a greater amount of funding than bilingual education and ESL. The pedagogical ideals and teaching strategies that are used in all three programs could benefit the students.  (Susan Jimenez – 50) Funding could be a greatest advantage in combining special education with bilingual education and English as a second language program. Special education gets a greater amount of funding than bilingual education and ESL. The pedagogical ideals and teaching strategies that are used in all three programs could benefit the students. Funding could be a greatest advantage in combining special education with bilingual education and English as a second language program. Special education gets a greater amount of funding than bilingual education and ESL. The pedagogical ideals and teaching strategies that are used in all three programs could benefit the students.   Conclusion (George Garcia – 50) The three programs used to assist English Language Learner students are easy to use. They are meaningful teaching strategies that promote cognitive development through practical and easy to understand teaching strategies. The English Language Learner and Special Education departments can collaborate with each other through Professional Learning Community learning environments.    </vt:lpstr>
      <vt:lpstr>The Ellis Act is a California law which says that landlords have the right to evict tenants in order to "go out of business". All units in the building must be cleared of all tenants- no one can be singled out.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Alex Arcega</dc:creator>
  <cp:lastModifiedBy>tech</cp:lastModifiedBy>
  <cp:revision>32</cp:revision>
  <dcterms:created xsi:type="dcterms:W3CDTF">2015-08-21T14:45:05Z</dcterms:created>
  <dcterms:modified xsi:type="dcterms:W3CDTF">2015-11-03T22:07:03Z</dcterms:modified>
</cp:coreProperties>
</file>