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9" r:id="rId2"/>
    <p:sldId id="257" r:id="rId3"/>
    <p:sldId id="262" r:id="rId4"/>
    <p:sldId id="280" r:id="rId5"/>
    <p:sldId id="281"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76" y="234"/>
      </p:cViewPr>
      <p:guideLst>
        <p:guide orient="horz" pos="2160"/>
        <p:guide pos="2880"/>
      </p:guideLst>
    </p:cSldViewPr>
  </p:slideViewPr>
  <p:notesTextViewPr>
    <p:cViewPr>
      <p:scale>
        <a:sx n="1" d="1"/>
        <a:sy n="1" d="1"/>
      </p:scale>
      <p:origin x="0" y="0"/>
    </p:cViewPr>
  </p:notesTextViewPr>
  <p:sorterViewPr>
    <p:cViewPr>
      <p:scale>
        <a:sx n="61" d="100"/>
        <a:sy n="6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2557356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Hsuy4cUJe9o"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supremecourt.gov/"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685800" y="383750"/>
            <a:ext cx="7772400" cy="5991300"/>
          </a:xfrm>
          <a:prstGeom prst="rect">
            <a:avLst/>
          </a:prstGeom>
        </p:spPr>
        <p:txBody>
          <a:bodyPr lIns="91425" tIns="91425" rIns="91425" bIns="91425" anchor="ctr" anchorCtr="0">
            <a:noAutofit/>
          </a:bodyPr>
          <a:lstStyle/>
          <a:p>
            <a:pPr lvl="0"/>
            <a:r>
              <a:rPr lang="en-US" sz="3600" b="1" dirty="0" smtClean="0"/>
              <a:t>Video </a:t>
            </a:r>
            <a:r>
              <a:rPr lang="en-US" sz="3600" b="1" dirty="0" smtClean="0"/>
              <a:t>Project</a:t>
            </a:r>
            <a:br>
              <a:rPr lang="en-US" sz="3600" b="1" dirty="0" smtClean="0"/>
            </a:br>
            <a:r>
              <a:rPr lang="en-US" sz="3600" b="1" dirty="0" smtClean="0"/>
              <a:t>Period 1</a:t>
            </a:r>
            <a:br>
              <a:rPr lang="en-US" sz="3600" b="1" dirty="0" smtClean="0"/>
            </a:br>
            <a:r>
              <a:rPr lang="en-US" sz="3600" b="1" dirty="0" smtClean="0"/>
              <a:t>November 4, 2016</a:t>
            </a:r>
            <a:br>
              <a:rPr lang="en-US" sz="3600" b="1" dirty="0" smtClean="0"/>
            </a:br>
            <a:r>
              <a:rPr lang="en-US" sz="5400" b="1" i="1" dirty="0" smtClean="0">
                <a:solidFill>
                  <a:srgbClr val="0070C0"/>
                </a:solidFill>
              </a:rPr>
              <a:t>News </a:t>
            </a:r>
            <a:r>
              <a:rPr lang="en-US" sz="5400" b="1" i="1" dirty="0">
                <a:solidFill>
                  <a:srgbClr val="0070C0"/>
                </a:solidFill>
              </a:rPr>
              <a:t>Broadcast</a:t>
            </a:r>
            <a:r>
              <a:rPr lang="en-US" sz="3600" b="1" dirty="0">
                <a:solidFill>
                  <a:srgbClr val="FF0000"/>
                </a:solidFill>
              </a:rPr>
              <a:t/>
            </a:r>
            <a:br>
              <a:rPr lang="en-US" sz="3600" b="1" dirty="0">
                <a:solidFill>
                  <a:srgbClr val="FF0000"/>
                </a:solidFill>
              </a:rPr>
            </a:br>
            <a:r>
              <a:rPr lang="en-US" sz="3600" b="1" u="sng" dirty="0"/>
              <a:t>Video Cast </a:t>
            </a:r>
            <a:r>
              <a:rPr lang="en-US" sz="3600" b="1" dirty="0" smtClean="0">
                <a:solidFill>
                  <a:srgbClr val="FF0000"/>
                </a:solidFill>
              </a:rPr>
              <a:t/>
            </a:r>
            <a:br>
              <a:rPr lang="en-US" sz="3600" b="1" dirty="0" smtClean="0">
                <a:solidFill>
                  <a:srgbClr val="FF0000"/>
                </a:solidFill>
              </a:rPr>
            </a:br>
            <a:r>
              <a:rPr lang="en-US" sz="3600" b="1" dirty="0" smtClean="0"/>
              <a:t>Joe </a:t>
            </a:r>
            <a:r>
              <a:rPr lang="en-US" sz="3600" b="1" dirty="0" smtClean="0"/>
              <a:t>Smith</a:t>
            </a:r>
            <a:br>
              <a:rPr lang="en-US" sz="3600" b="1" dirty="0" smtClean="0"/>
            </a:br>
            <a:r>
              <a:rPr lang="en-US" sz="3600" b="1" dirty="0" smtClean="0"/>
              <a:t>George Macias</a:t>
            </a:r>
            <a:br>
              <a:rPr lang="en-US" sz="3600" b="1" dirty="0" smtClean="0"/>
            </a:br>
            <a:r>
              <a:rPr lang="en-US" sz="3600" b="1" dirty="0" smtClean="0"/>
              <a:t>Jessica Lopez</a:t>
            </a:r>
            <a:br>
              <a:rPr lang="en-US" sz="3600" b="1" dirty="0" smtClean="0"/>
            </a:br>
            <a:r>
              <a:rPr lang="en-US" sz="3600" b="1" dirty="0" smtClean="0"/>
              <a:t>Nancy Lee</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0" y="228600"/>
            <a:ext cx="9144000" cy="762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200" b="1" i="0" u="none" strike="noStrike" cap="none" dirty="0">
                <a:solidFill>
                  <a:schemeClr val="dk1"/>
                </a:solidFill>
                <a:latin typeface="Calibri"/>
                <a:ea typeface="Calibri"/>
                <a:cs typeface="Calibri"/>
                <a:sym typeface="Calibri"/>
              </a:rPr>
              <a:t>Video </a:t>
            </a:r>
            <a:r>
              <a:rPr lang="en-US" sz="3200" b="1" i="0" u="none" strike="noStrike" cap="none" dirty="0" smtClean="0">
                <a:solidFill>
                  <a:schemeClr val="dk1"/>
                </a:solidFill>
                <a:latin typeface="Calibri"/>
                <a:ea typeface="Calibri"/>
                <a:cs typeface="Calibri"/>
                <a:sym typeface="Calibri"/>
              </a:rPr>
              <a:t>Introduction </a:t>
            </a:r>
            <a:br>
              <a:rPr lang="en-US" sz="3200" b="1" i="0" u="none" strike="noStrike" cap="none" dirty="0" smtClean="0">
                <a:solidFill>
                  <a:schemeClr val="dk1"/>
                </a:solidFill>
                <a:latin typeface="Calibri"/>
                <a:ea typeface="Calibri"/>
                <a:cs typeface="Calibri"/>
                <a:sym typeface="Calibri"/>
              </a:rPr>
            </a:br>
            <a:r>
              <a:rPr lang="en-US" sz="3200" b="1" i="0" u="none" strike="noStrike" cap="none" dirty="0" smtClean="0">
                <a:solidFill>
                  <a:schemeClr val="dk1"/>
                </a:solidFill>
                <a:latin typeface="Calibri"/>
                <a:ea typeface="Calibri"/>
                <a:cs typeface="Calibri"/>
                <a:sym typeface="Calibri"/>
              </a:rPr>
              <a:t>(Write an introduction about the video on this slide)</a:t>
            </a:r>
            <a:r>
              <a:rPr lang="en-US" sz="3200" b="0" i="0" u="none" strike="noStrike" cap="none" dirty="0">
                <a:solidFill>
                  <a:schemeClr val="dk1"/>
                </a:solidFill>
                <a:latin typeface="Calibri"/>
                <a:ea typeface="Calibri"/>
                <a:cs typeface="Calibri"/>
                <a:sym typeface="Calibri"/>
              </a:rPr>
              <a:t/>
            </a:r>
            <a:br>
              <a:rPr lang="en-US" sz="3200" b="0" i="0" u="none" strike="noStrike" cap="none" dirty="0">
                <a:solidFill>
                  <a:schemeClr val="dk1"/>
                </a:solidFill>
                <a:latin typeface="Calibri"/>
                <a:ea typeface="Calibri"/>
                <a:cs typeface="Calibri"/>
                <a:sym typeface="Calibri"/>
              </a:rPr>
            </a:br>
            <a:r>
              <a:rPr lang="en-US" sz="3600" b="0" i="0" u="none" strike="noStrike" cap="none" dirty="0">
                <a:solidFill>
                  <a:schemeClr val="dk1"/>
                </a:solidFill>
                <a:latin typeface="Calibri"/>
                <a:ea typeface="Calibri"/>
                <a:cs typeface="Calibri"/>
                <a:sym typeface="Calibri"/>
              </a:rPr>
              <a:t> </a:t>
            </a:r>
            <a:r>
              <a:rPr lang="en-US" sz="3600" b="0" i="0" u="none" strike="noStrike" cap="none" dirty="0" smtClean="0">
                <a:solidFill>
                  <a:schemeClr val="dk1"/>
                </a:solidFill>
                <a:latin typeface="Calibri"/>
                <a:ea typeface="Calibri"/>
                <a:cs typeface="Calibri"/>
                <a:sym typeface="Calibri"/>
              </a:rPr>
              <a:t/>
            </a:r>
            <a:br>
              <a:rPr lang="en-US" sz="3600" b="0" i="0" u="none" strike="noStrike" cap="none" dirty="0" smtClean="0">
                <a:solidFill>
                  <a:schemeClr val="dk1"/>
                </a:solidFill>
                <a:latin typeface="Calibri"/>
                <a:ea typeface="Calibri"/>
                <a:cs typeface="Calibri"/>
                <a:sym typeface="Calibri"/>
              </a:rPr>
            </a:br>
            <a:r>
              <a:rPr lang="en-US" sz="3600" b="0" i="0" u="none" strike="noStrike" cap="none" dirty="0" smtClean="0">
                <a:solidFill>
                  <a:schemeClr val="dk1"/>
                </a:solidFill>
                <a:latin typeface="Calibri"/>
                <a:ea typeface="Calibri"/>
                <a:cs typeface="Calibri"/>
                <a:sym typeface="Calibri"/>
              </a:rPr>
              <a:t>The </a:t>
            </a:r>
            <a:r>
              <a:rPr lang="en-US" sz="3600" b="0" i="0" u="none" strike="noStrike" cap="none" dirty="0" smtClean="0">
                <a:solidFill>
                  <a:schemeClr val="dk1"/>
                </a:solidFill>
                <a:latin typeface="Calibri"/>
                <a:ea typeface="Calibri"/>
                <a:cs typeface="Calibri"/>
                <a:sym typeface="Calibri"/>
              </a:rPr>
              <a:t>video is about … </a:t>
            </a:r>
            <a:br>
              <a:rPr lang="en-US" sz="3600" b="0" i="0" u="none" strike="noStrike" cap="none" dirty="0" smtClean="0">
                <a:solidFill>
                  <a:schemeClr val="dk1"/>
                </a:solidFill>
                <a:latin typeface="Calibri"/>
                <a:ea typeface="Calibri"/>
                <a:cs typeface="Calibri"/>
                <a:sym typeface="Calibri"/>
              </a:rPr>
            </a:br>
            <a:r>
              <a:rPr lang="en-US" sz="3600" b="0" i="0" u="none" strike="noStrike" cap="none" dirty="0" smtClean="0">
                <a:solidFill>
                  <a:schemeClr val="dk1"/>
                </a:solidFill>
                <a:latin typeface="Calibri"/>
                <a:ea typeface="Calibri"/>
                <a:cs typeface="Calibri"/>
                <a:sym typeface="Calibri"/>
              </a:rPr>
              <a:t>(Write </a:t>
            </a:r>
            <a:r>
              <a:rPr lang="en-US" sz="3600" b="0" i="0" u="none" strike="noStrike" cap="none" dirty="0" smtClean="0">
                <a:solidFill>
                  <a:schemeClr val="dk1"/>
                </a:solidFill>
                <a:latin typeface="Calibri"/>
                <a:ea typeface="Calibri"/>
                <a:cs typeface="Calibri"/>
                <a:sym typeface="Calibri"/>
              </a:rPr>
              <a:t>a paragraph to introduce the video).</a:t>
            </a:r>
            <a:r>
              <a:rPr lang="en-US" sz="3959" b="0" i="0" u="none" strike="noStrike" cap="none" dirty="0">
                <a:solidFill>
                  <a:schemeClr val="dk1"/>
                </a:solidFill>
                <a:latin typeface="Calibri"/>
                <a:ea typeface="Calibri"/>
                <a:cs typeface="Calibri"/>
                <a:sym typeface="Calibri"/>
              </a:rPr>
              <a:t> </a:t>
            </a:r>
            <a:br>
              <a:rPr lang="en-US" sz="3959" b="0" i="0" u="none" strike="noStrike" cap="none" dirty="0">
                <a:solidFill>
                  <a:schemeClr val="dk1"/>
                </a:solidFill>
                <a:latin typeface="Calibri"/>
                <a:ea typeface="Calibri"/>
                <a:cs typeface="Calibri"/>
                <a:sym typeface="Calibri"/>
              </a:rPr>
            </a:br>
            <a:r>
              <a:rPr lang="en-US" sz="3959" b="0" i="0" u="none" strike="noStrike" cap="none" dirty="0">
                <a:solidFill>
                  <a:schemeClr val="dk1"/>
                </a:solidFill>
                <a:latin typeface="Calibri"/>
                <a:ea typeface="Calibri"/>
                <a:cs typeface="Calibri"/>
                <a:sym typeface="Calibri"/>
              </a:rPr>
              <a:t/>
            </a:r>
            <a:br>
              <a:rPr lang="en-US" sz="3959" b="0" i="0" u="none" strike="noStrike" cap="none" dirty="0">
                <a:solidFill>
                  <a:schemeClr val="dk1"/>
                </a:solidFill>
                <a:latin typeface="Calibri"/>
                <a:ea typeface="Calibri"/>
                <a:cs typeface="Calibri"/>
                <a:sym typeface="Calibri"/>
              </a:rPr>
            </a:br>
            <a:endParaRPr lang="en-US" sz="3959"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208350" y="0"/>
            <a:ext cx="8727300" cy="914700"/>
          </a:xfrm>
          <a:prstGeom prst="rect">
            <a:avLst/>
          </a:prstGeom>
        </p:spPr>
        <p:txBody>
          <a:bodyPr lIns="91425" tIns="91425" rIns="91425" bIns="91425" anchor="ctr" anchorCtr="0">
            <a:noAutofit/>
          </a:bodyPr>
          <a:lstStyle/>
          <a:p>
            <a:pPr lvl="0">
              <a:spcBef>
                <a:spcPts val="0"/>
              </a:spcBef>
              <a:buNone/>
            </a:pPr>
            <a:r>
              <a:rPr lang="en-US" dirty="0" smtClean="0"/>
              <a:t>Upload </a:t>
            </a:r>
            <a:r>
              <a:rPr lang="en-US" dirty="0" smtClean="0"/>
              <a:t>the video </a:t>
            </a:r>
            <a:r>
              <a:rPr lang="en-US" dirty="0" smtClean="0"/>
              <a:t>in this slide</a:t>
            </a:r>
            <a:endParaRPr lang="en-US" dirty="0"/>
          </a:p>
        </p:txBody>
      </p:sp>
      <p:sp>
        <p:nvSpPr>
          <p:cNvPr id="116" name="Shape 116"/>
          <p:cNvSpPr txBox="1">
            <a:spLocks noGrp="1"/>
          </p:cNvSpPr>
          <p:nvPr>
            <p:ph type="subTitle" idx="1"/>
          </p:nvPr>
        </p:nvSpPr>
        <p:spPr>
          <a:xfrm>
            <a:off x="1371600" y="3886200"/>
            <a:ext cx="6400800" cy="1752600"/>
          </a:xfrm>
          <a:prstGeom prst="rect">
            <a:avLst/>
          </a:prstGeom>
        </p:spPr>
        <p:txBody>
          <a:bodyPr lIns="91425" tIns="91425" rIns="91425" bIns="91425" anchor="t" anchorCtr="0">
            <a:noAutofit/>
          </a:bodyPr>
          <a:lstStyle/>
          <a:p>
            <a:pPr lvl="0">
              <a:spcBef>
                <a:spcPts val="0"/>
              </a:spcBef>
              <a:buNone/>
            </a:pPr>
            <a:endParaRPr/>
          </a:p>
        </p:txBody>
      </p:sp>
      <p:sp>
        <p:nvSpPr>
          <p:cNvPr id="117" name="Shape 117" descr="http://workwithsteveharris.com/how-to-make-a-youtube-video/ - Check out these 2 videos to learn how you can start creating your own YouTube videos." title="How To Make A YouTube Video Part 1">
            <a:hlinkClick r:id="rId3"/>
          </p:cNvPr>
          <p:cNvSpPr/>
          <p:nvPr/>
        </p:nvSpPr>
        <p:spPr>
          <a:xfrm>
            <a:off x="795975" y="863424"/>
            <a:ext cx="7552050" cy="566405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0" y="228600"/>
            <a:ext cx="9067800" cy="6324600"/>
          </a:xfrm>
          <a:prstGeom prst="rect">
            <a:avLst/>
          </a:prstGeom>
          <a:noFill/>
          <a:ln>
            <a:noFill/>
          </a:ln>
        </p:spPr>
        <p:txBody>
          <a:bodyPr lIns="91425" tIns="45700" rIns="91425" bIns="45700" anchor="ctr" anchorCtr="0">
            <a:noAutofit/>
          </a:bodyPr>
          <a:lstStyle/>
          <a:p>
            <a:pPr marL="0" marR="0" lvl="0" indent="-69850" algn="ctr" rtl="0">
              <a:spcBef>
                <a:spcPts val="0"/>
              </a:spcBef>
              <a:buClr>
                <a:schemeClr val="dk1"/>
              </a:buClr>
              <a:buSzPct val="27500"/>
              <a:buFont typeface="Arial"/>
              <a:buNone/>
            </a:pPr>
            <a:r>
              <a:rPr lang="en-US" sz="3200" b="1" dirty="0" smtClean="0">
                <a:latin typeface="Arial"/>
                <a:ea typeface="Arial"/>
                <a:cs typeface="Arial"/>
                <a:sym typeface="Arial"/>
              </a:rPr>
              <a:t>Credits </a:t>
            </a:r>
            <a:br>
              <a:rPr lang="en-US" sz="3200" b="1" dirty="0" smtClean="0">
                <a:latin typeface="Arial"/>
                <a:ea typeface="Arial"/>
                <a:cs typeface="Arial"/>
                <a:sym typeface="Arial"/>
              </a:rPr>
            </a:br>
            <a:r>
              <a:rPr lang="en-US" sz="3200" b="1" dirty="0" smtClean="0">
                <a:latin typeface="Arial"/>
                <a:ea typeface="Arial"/>
                <a:cs typeface="Arial"/>
                <a:sym typeface="Arial"/>
              </a:rPr>
              <a:t>(Names of the group members and their role in the video production in this slide)</a:t>
            </a:r>
            <a:endParaRPr lang="en-US" sz="3200" b="1" dirty="0">
              <a:latin typeface="Arial"/>
              <a:ea typeface="Arial"/>
              <a:cs typeface="Arial"/>
              <a:sym typeface="Arial"/>
            </a:endParaRPr>
          </a:p>
          <a:p>
            <a:pPr lvl="0" indent="-69850">
              <a:buSzPct val="27500"/>
            </a:pPr>
            <a:r>
              <a:rPr lang="en-US" sz="4000" dirty="0" smtClean="0">
                <a:latin typeface="Arial"/>
                <a:ea typeface="Arial"/>
                <a:cs typeface="Arial"/>
                <a:sym typeface="Arial"/>
              </a:rPr>
              <a:t/>
            </a:r>
            <a:br>
              <a:rPr lang="en-US" sz="4000" dirty="0" smtClean="0">
                <a:latin typeface="Arial"/>
                <a:ea typeface="Arial"/>
                <a:cs typeface="Arial"/>
                <a:sym typeface="Arial"/>
              </a:rPr>
            </a:br>
            <a:r>
              <a:rPr lang="en-US" sz="4000" dirty="0" smtClean="0">
                <a:latin typeface="Arial"/>
                <a:ea typeface="Arial"/>
                <a:cs typeface="Arial"/>
                <a:sym typeface="Arial"/>
              </a:rPr>
              <a:t>1</a:t>
            </a:r>
            <a:r>
              <a:rPr lang="en-US" sz="4000" dirty="0">
                <a:latin typeface="Arial"/>
                <a:ea typeface="Arial"/>
                <a:cs typeface="Arial"/>
                <a:sym typeface="Arial"/>
              </a:rPr>
              <a:t>. </a:t>
            </a:r>
            <a:r>
              <a:rPr lang="en-US" sz="4000" b="1" dirty="0"/>
              <a:t>Joe </a:t>
            </a:r>
            <a:r>
              <a:rPr lang="en-US" sz="4000" b="1" dirty="0" smtClean="0"/>
              <a:t>Smith – camera man</a:t>
            </a:r>
            <a:br>
              <a:rPr lang="en-US" sz="4000" b="1" dirty="0" smtClean="0"/>
            </a:br>
            <a:r>
              <a:rPr lang="en-US" sz="4000" b="1" dirty="0" smtClean="0"/>
              <a:t>2. </a:t>
            </a:r>
            <a:r>
              <a:rPr lang="en-US" sz="4000" b="1" dirty="0"/>
              <a:t>George </a:t>
            </a:r>
            <a:r>
              <a:rPr lang="en-US" sz="4000" b="1" dirty="0" smtClean="0"/>
              <a:t>Macias – special effect</a:t>
            </a:r>
            <a:br>
              <a:rPr lang="en-US" sz="4000" b="1" dirty="0" smtClean="0"/>
            </a:br>
            <a:r>
              <a:rPr lang="en-US" sz="4000" b="1" dirty="0" smtClean="0"/>
              <a:t>3. Jessica Lopez – sound system</a:t>
            </a:r>
            <a:br>
              <a:rPr lang="en-US" sz="4000" b="1" dirty="0" smtClean="0"/>
            </a:br>
            <a:r>
              <a:rPr lang="en-US" sz="4000" b="1" dirty="0" smtClean="0"/>
              <a:t>Nancy Lee </a:t>
            </a:r>
            <a:r>
              <a:rPr lang="en-US" sz="4000" b="1" dirty="0"/>
              <a:t>- actress</a:t>
            </a:r>
            <a:br>
              <a:rPr lang="en-US" sz="4000" b="1" dirty="0"/>
            </a:br>
            <a:r>
              <a:rPr lang="en-US" sz="4000" b="1" dirty="0"/>
              <a:t/>
            </a:r>
            <a:br>
              <a:rPr lang="en-US" sz="4000" b="1" dirty="0"/>
            </a:br>
            <a:endParaRPr lang="en-US" sz="4000"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0" y="228600"/>
            <a:ext cx="8915400" cy="6324600"/>
          </a:xfrm>
          <a:prstGeom prst="rect">
            <a:avLst/>
          </a:prstGeom>
          <a:noFill/>
          <a:ln>
            <a:noFill/>
          </a:ln>
        </p:spPr>
        <p:txBody>
          <a:bodyPr lIns="91425" tIns="45700" rIns="91425" bIns="45700" anchor="ctr" anchorCtr="0">
            <a:noAutofit/>
          </a:bodyPr>
          <a:lstStyle/>
          <a:p>
            <a:pPr marL="0" marR="0" lvl="0" indent="-69850" rtl="0">
              <a:spcBef>
                <a:spcPts val="0"/>
              </a:spcBef>
              <a:buClr>
                <a:schemeClr val="dk1"/>
              </a:buClr>
              <a:buSzPct val="27500"/>
              <a:buFont typeface="Arial"/>
              <a:buNone/>
            </a:pPr>
            <a:r>
              <a:rPr lang="en-US" sz="2400" b="1" dirty="0" smtClean="0">
                <a:latin typeface="Arial"/>
                <a:ea typeface="Arial"/>
                <a:cs typeface="Arial"/>
                <a:sym typeface="Arial"/>
              </a:rPr>
              <a:t>References</a:t>
            </a:r>
            <a:endParaRPr lang="en-US" sz="2400" b="1" dirty="0">
              <a:latin typeface="Arial"/>
              <a:ea typeface="Arial"/>
              <a:cs typeface="Arial"/>
              <a:sym typeface="Arial"/>
            </a:endParaRPr>
          </a:p>
          <a:p>
            <a:r>
              <a:rPr lang="en-US" sz="2400" b="1" dirty="0" smtClean="0"/>
              <a:t>(Write the sources </a:t>
            </a:r>
            <a:r>
              <a:rPr lang="en-US" sz="2400" b="1" dirty="0" smtClean="0"/>
              <a:t>for the video in </a:t>
            </a:r>
            <a:r>
              <a:rPr lang="en-US" sz="2400" b="1" dirty="0" smtClean="0"/>
              <a:t>alphabetic order)</a:t>
            </a:r>
            <a:r>
              <a:rPr lang="en-US" sz="2400" b="1" dirty="0"/>
              <a:t/>
            </a:r>
            <a:br>
              <a:rPr lang="en-US" sz="2400" b="1" dirty="0"/>
            </a:br>
            <a:r>
              <a:rPr lang="en-US" sz="2400" dirty="0"/>
              <a:t/>
            </a:r>
            <a:br>
              <a:rPr lang="en-US" sz="2400" dirty="0"/>
            </a:br>
            <a:r>
              <a:rPr lang="en-US" sz="2400" dirty="0"/>
              <a:t>Duckworth A. (2009) Research on 'Civil Liberties Cases' </a:t>
            </a:r>
            <a:r>
              <a:rPr lang="en-US" sz="2400" dirty="0" err="1"/>
              <a:t>N.p</a:t>
            </a:r>
            <a:r>
              <a:rPr lang="en-US" sz="2400" dirty="0"/>
              <a:t>., 05 Oct. 2009. Web. 17 May 2015.</a:t>
            </a:r>
            <a:br>
              <a:rPr lang="en-US" sz="2400" dirty="0"/>
            </a:br>
            <a:r>
              <a:rPr lang="en-US" sz="2400" dirty="0" smtClean="0"/>
              <a:t/>
            </a:r>
            <a:br>
              <a:rPr lang="en-US" sz="2400" dirty="0" smtClean="0"/>
            </a:br>
            <a:r>
              <a:rPr lang="en-US" sz="2400" dirty="0" smtClean="0"/>
              <a:t>Graham</a:t>
            </a:r>
            <a:r>
              <a:rPr lang="en-US" sz="2400" dirty="0"/>
              <a:t>, D. (2014) Supreme Court cases that Affect Public Schools. Department of Psychology, University of Partridge; Deanna Meyer, Department of Education, University of </a:t>
            </a:r>
            <a:r>
              <a:rPr lang="en-US" sz="2400" dirty="0" err="1"/>
              <a:t>Fremburg</a:t>
            </a:r>
            <a:r>
              <a:rPr lang="en-US" sz="2400" dirty="0"/>
              <a:t>.</a:t>
            </a:r>
            <a:br>
              <a:rPr lang="en-US" sz="2400" dirty="0"/>
            </a:br>
            <a:r>
              <a:rPr lang="en-US" sz="2400" dirty="0" smtClean="0"/>
              <a:t/>
            </a:r>
            <a:br>
              <a:rPr lang="en-US" sz="2400" dirty="0" smtClean="0"/>
            </a:br>
            <a:r>
              <a:rPr lang="en-US" sz="2400" dirty="0" smtClean="0"/>
              <a:t>Hanford</a:t>
            </a:r>
            <a:r>
              <a:rPr lang="en-US" sz="2400" dirty="0"/>
              <a:t>, E. "Important Supreme Court Cases'" Retrieved from </a:t>
            </a:r>
            <a:r>
              <a:rPr lang="en-US" sz="2400" u="sng" dirty="0">
                <a:hlinkClick r:id="rId3"/>
              </a:rPr>
              <a:t>http://www.supremecourt.gov/</a:t>
            </a:r>
            <a:r>
              <a:rPr lang="en-US" sz="2400" dirty="0"/>
              <a:t/>
            </a:r>
            <a:br>
              <a:rPr lang="en-US" sz="2400" dirty="0"/>
            </a:br>
            <a:r>
              <a:rPr lang="en-US" sz="2400" dirty="0" smtClean="0"/>
              <a:t/>
            </a:r>
            <a:br>
              <a:rPr lang="en-US" sz="2400" dirty="0" smtClean="0"/>
            </a:br>
            <a:r>
              <a:rPr lang="en-US" sz="2400" dirty="0" err="1" smtClean="0"/>
              <a:t>Tomasulo</a:t>
            </a:r>
            <a:r>
              <a:rPr lang="en-US" sz="2400" dirty="0"/>
              <a:t>, D. (2015) "Supreme Court Cases: What case is important?" Legal Today. </a:t>
            </a:r>
            <a:r>
              <a:rPr lang="en-US" sz="2400" dirty="0" err="1"/>
              <a:t>N.p</a:t>
            </a:r>
            <a:r>
              <a:rPr lang="en-US" sz="2400" dirty="0"/>
              <a:t>., 08</a:t>
            </a:r>
            <a:r>
              <a:rPr lang="en-US" sz="4000" dirty="0"/>
              <a:t/>
            </a:r>
            <a:br>
              <a:rPr lang="en-US" sz="4000" dirty="0"/>
            </a:br>
            <a:r>
              <a:rPr lang="en-US" sz="4000" b="1" dirty="0"/>
              <a:t/>
            </a:r>
            <a:br>
              <a:rPr lang="en-US" sz="4000" b="1" dirty="0"/>
            </a:br>
            <a:endParaRPr lang="en-US" sz="4000" dirty="0">
              <a:latin typeface="Arial"/>
              <a:ea typeface="Arial"/>
              <a:cs typeface="Arial"/>
              <a:sym typeface="Arial"/>
            </a:endParaRPr>
          </a:p>
        </p:txBody>
      </p:sp>
    </p:spTree>
    <p:extLst>
      <p:ext uri="{BB962C8B-B14F-4D97-AF65-F5344CB8AC3E}">
        <p14:creationId xmlns:p14="http://schemas.microsoft.com/office/powerpoint/2010/main" val="136097841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21</Words>
  <Application>Microsoft Office PowerPoint</Application>
  <PresentationFormat>On-screen Show (4:3)</PresentationFormat>
  <Paragraphs>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Video Project Period 1 November 4, 2016 News Broadcast Video Cast  Joe Smith George Macias Jessica Lopez Nancy Lee</vt:lpstr>
      <vt:lpstr>          Video Introduction  (Write an introduction about the video on this slide)   The video is about …  (Write a paragraph to introduce the video).   </vt:lpstr>
      <vt:lpstr>Upload the video in this slide</vt:lpstr>
      <vt:lpstr>Credits  (Names of the group members and their role in the video production in this slide)  1. Joe Smith – camera man 2. George Macias – special effect 3. Jessica Lopez – sound system Nancy Lee - actress  </vt:lpstr>
      <vt:lpstr>References (Write the sources for the video in alphabetic order)  Duckworth A. (2009) Research on 'Civil Liberties Cases' N.p., 05 Oct. 2009. Web. 17 May 2015.  Graham, D. (2014) Supreme Court cases that Affect Public Schools. Department of Psychology, University of Partridge; Deanna Meyer, Department of Education, University of Fremburg.  Hanford, E. "Important Supreme Court Cases'" Retrieved from http://www.supremecourt.gov/  Tomasulo, D. (2015) "Supreme Court Cases: What case is important?" Legal Today. N.p., 08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Arcega</dc:creator>
  <cp:lastModifiedBy>tech</cp:lastModifiedBy>
  <cp:revision>10</cp:revision>
  <dcterms:modified xsi:type="dcterms:W3CDTF">2016-11-07T15:35:13Z</dcterms:modified>
</cp:coreProperties>
</file>