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56" r:id="rId2"/>
    <p:sldId id="276" r:id="rId3"/>
    <p:sldId id="277" r:id="rId4"/>
    <p:sldId id="278" r:id="rId5"/>
    <p:sldId id="271" r:id="rId6"/>
    <p:sldId id="272" r:id="rId7"/>
    <p:sldId id="258" r:id="rId8"/>
    <p:sldId id="259" r:id="rId9"/>
    <p:sldId id="261" r:id="rId10"/>
    <p:sldId id="262" r:id="rId11"/>
    <p:sldId id="264" r:id="rId12"/>
    <p:sldId id="273" r:id="rId13"/>
    <p:sldId id="265" r:id="rId14"/>
    <p:sldId id="280"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5" d="100"/>
          <a:sy n="75" d="100"/>
        </p:scale>
        <p:origin x="-16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9AB4D-D6C7-4A31-83B7-83C745042B11}"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363355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B4D-D6C7-4A31-83B7-83C745042B11}"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286144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B4D-D6C7-4A31-83B7-83C745042B11}"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79903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AB4D-D6C7-4A31-83B7-83C745042B11}"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287289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9AB4D-D6C7-4A31-83B7-83C745042B11}"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25366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9AB4D-D6C7-4A31-83B7-83C745042B11}"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65598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9AB4D-D6C7-4A31-83B7-83C745042B11}" type="datetimeFigureOut">
              <a:rPr lang="en-US" smtClean="0"/>
              <a:pPr/>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92902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9AB4D-D6C7-4A31-83B7-83C745042B11}"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88914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9AB4D-D6C7-4A31-83B7-83C745042B11}"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5940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AB4D-D6C7-4A31-83B7-83C745042B11}"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62502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AB4D-D6C7-4A31-83B7-83C745042B11}"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364062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9AB4D-D6C7-4A31-83B7-83C745042B11}" type="datetimeFigureOut">
              <a:rPr lang="en-US" smtClean="0"/>
              <a:pPr/>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3DA37-29BB-484F-80C5-398505B7E434}" type="slidenum">
              <a:rPr lang="en-US" smtClean="0"/>
              <a:pPr/>
              <a:t>‹#›</a:t>
            </a:fld>
            <a:endParaRPr lang="en-US"/>
          </a:p>
        </p:txBody>
      </p:sp>
    </p:spTree>
    <p:extLst>
      <p:ext uri="{BB962C8B-B14F-4D97-AF65-F5344CB8AC3E}">
        <p14:creationId xmlns="" xmlns:p14="http://schemas.microsoft.com/office/powerpoint/2010/main" val="1622125139"/>
      </p:ext>
    </p:extLst>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6705600"/>
          </a:xfrm>
        </p:spPr>
        <p:txBody>
          <a:bodyPr>
            <a:normAutofit fontScale="90000"/>
          </a:bodyPr>
          <a:lstStyle/>
          <a:p>
            <a:r>
              <a:rPr lang="en-US" b="1" dirty="0" smtClean="0"/>
              <a:t/>
            </a:r>
            <a:br>
              <a:rPr lang="en-US" b="1" dirty="0" smtClean="0"/>
            </a:br>
            <a:r>
              <a:rPr lang="en-US" b="1" dirty="0"/>
              <a:t/>
            </a:r>
            <a:br>
              <a:rPr lang="en-US" b="1" dirty="0"/>
            </a:br>
            <a:r>
              <a:rPr lang="en-US" sz="4000" b="1" dirty="0" smtClean="0"/>
              <a:t>Student’s </a:t>
            </a:r>
            <a:r>
              <a:rPr lang="en-US" sz="4000" b="1" dirty="0" smtClean="0"/>
              <a:t>Name</a:t>
            </a:r>
            <a:r>
              <a:rPr lang="en-US" sz="4000" b="1" dirty="0" smtClean="0"/>
              <a:t/>
            </a:r>
            <a:br>
              <a:rPr lang="en-US" sz="4000" b="1" dirty="0" smtClean="0"/>
            </a:br>
            <a:r>
              <a:rPr lang="en-US" sz="4000" b="1" dirty="0" smtClean="0"/>
              <a:t>Jose Santos </a:t>
            </a:r>
            <a:br>
              <a:rPr lang="en-US" sz="4000" b="1" dirty="0" smtClean="0"/>
            </a:br>
            <a:r>
              <a:rPr lang="en-US" sz="4000" b="1" dirty="0" smtClean="0"/>
              <a:t/>
            </a:r>
            <a:br>
              <a:rPr lang="en-US" sz="4000" b="1" dirty="0" smtClean="0"/>
            </a:br>
            <a:r>
              <a:rPr lang="en-US" sz="4000" b="1" dirty="0" smtClean="0"/>
              <a:t>Civics</a:t>
            </a:r>
            <a:r>
              <a:rPr lang="en-US" sz="4000" b="1" dirty="0" smtClean="0"/>
              <a:t/>
            </a:r>
            <a:br>
              <a:rPr lang="en-US" sz="4000" b="1" dirty="0" smtClean="0"/>
            </a:br>
            <a:r>
              <a:rPr lang="en-US" sz="4000" b="1" dirty="0" smtClean="0"/>
              <a:t>Date: </a:t>
            </a:r>
            <a:r>
              <a:rPr lang="en-US" sz="4000" b="1" dirty="0" smtClean="0"/>
              <a:t>April 10, 2015</a:t>
            </a:r>
            <a:r>
              <a:rPr lang="en-US" sz="4000" b="1" dirty="0" smtClean="0"/>
              <a:t/>
            </a:r>
            <a:br>
              <a:rPr lang="en-US" sz="4000" b="1" dirty="0" smtClean="0"/>
            </a:br>
            <a:r>
              <a:rPr lang="en-US" sz="4000" b="1" dirty="0" smtClean="0"/>
              <a:t> Period # ___</a:t>
            </a:r>
            <a:br>
              <a:rPr lang="en-US" sz="4000" b="1" dirty="0" smtClean="0"/>
            </a:br>
            <a:r>
              <a:rPr lang="en-US" sz="4000" b="1" dirty="0" smtClean="0"/>
              <a:t> </a:t>
            </a:r>
            <a:r>
              <a:rPr lang="en-US" sz="4000" b="1" i="1" dirty="0" smtClean="0"/>
              <a:t/>
            </a:r>
            <a:br>
              <a:rPr lang="en-US" sz="4000" b="1" i="1" dirty="0" smtClean="0"/>
            </a:br>
            <a:r>
              <a:rPr lang="en-US" sz="4000" b="1" i="1" dirty="0" smtClean="0"/>
              <a:t/>
            </a:r>
            <a:br>
              <a:rPr lang="en-US" sz="4000" b="1" i="1" dirty="0" smtClean="0"/>
            </a:br>
            <a:r>
              <a:rPr lang="en-US" sz="4000" b="1" dirty="0" smtClean="0"/>
              <a:t>Supreme Court Case Name &amp; Year:</a:t>
            </a:r>
            <a:br>
              <a:rPr lang="en-US" sz="4000" b="1" dirty="0" smtClean="0"/>
            </a:br>
            <a:r>
              <a:rPr lang="en-US" sz="4000" dirty="0" smtClean="0"/>
              <a:t>(Example) Baker </a:t>
            </a:r>
            <a:r>
              <a:rPr lang="en-US" sz="4000" dirty="0" smtClean="0"/>
              <a:t>v. Carr  (1962)</a:t>
            </a:r>
            <a:r>
              <a:rPr lang="en-US" sz="4000" b="1" i="1" dirty="0" smtClean="0"/>
              <a:t/>
            </a:r>
            <a:br>
              <a:rPr lang="en-US" sz="4000" b="1" i="1" dirty="0" smtClean="0"/>
            </a:br>
            <a:r>
              <a:rPr lang="en-US" dirty="0" smtClean="0"/>
              <a:t/>
            </a:r>
            <a:br>
              <a:rPr lang="en-US" dirty="0" smtClean="0"/>
            </a:br>
            <a:r>
              <a:rPr lang="en-US" dirty="0" smtClean="0"/>
              <a:t/>
            </a:r>
            <a:br>
              <a:rPr lang="en-US" dirty="0" smtClean="0"/>
            </a:br>
            <a:endParaRPr lang="en-US"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278562"/>
          </a:xfrm>
        </p:spPr>
        <p:txBody>
          <a:bodyPr>
            <a:noAutofit/>
          </a:bodyPr>
          <a:lstStyle/>
          <a:p>
            <a:r>
              <a:rPr lang="en-US" b="1" dirty="0" smtClean="0"/>
              <a:t>Concurring Opinion </a:t>
            </a:r>
            <a:r>
              <a:rPr lang="en-US" dirty="0" smtClean="0"/>
              <a:t/>
            </a:r>
            <a:br>
              <a:rPr lang="en-US" dirty="0" smtClean="0"/>
            </a:br>
            <a:r>
              <a:rPr lang="en-US" sz="1800" smtClean="0"/>
              <a:t> </a:t>
            </a:r>
            <a:r>
              <a:rPr lang="en-US" dirty="0" smtClean="0"/>
              <a:t/>
            </a:r>
            <a:br>
              <a:rPr lang="en-US" dirty="0" smtClean="0"/>
            </a:br>
            <a:r>
              <a:rPr lang="en-US" dirty="0" smtClean="0"/>
              <a:t>Justice William O. Douglas wrote a concurring opinion. He declared that if a voter no longer has “the full constitutional value of his franchise [right to vote], and the legislative branch fails to take appropriate restorative action, the doors of the courts must be open to him.”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In a dissenting opinion, Justice John Harlan II argued that the federal equal protection clause does not prevent a State “from choosing any electoral legislative structure it thinks best suited to the interests, temper, and customs of its people.”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dirty="0" smtClean="0"/>
              <a:t/>
            </a:r>
            <a:br>
              <a:rPr lang="en-US" dirty="0" smtClean="0"/>
            </a:br>
            <a:r>
              <a:rPr lang="en-US" b="1" dirty="0" smtClean="0"/>
              <a:t>Dissenting Opinion</a:t>
            </a:r>
            <a:r>
              <a:rPr lang="en-US" dirty="0"/>
              <a:t/>
            </a:r>
            <a:br>
              <a:rPr lang="en-US" dirty="0"/>
            </a:br>
            <a:r>
              <a:rPr lang="en-US" dirty="0" smtClean="0"/>
              <a:t>Justice John Harlan II argued that the federal equal protection clause does not prevent a State “from choosing any electoral legislative structure it thinks best suited to the interests, temper, and customs of its people.”</a:t>
            </a:r>
            <a:endParaRPr lang="en-US" dirty="0"/>
          </a:p>
        </p:txBody>
      </p:sp>
    </p:spTree>
    <p:extLst>
      <p:ext uri="{BB962C8B-B14F-4D97-AF65-F5344CB8AC3E}">
        <p14:creationId xmlns="" xmlns:p14="http://schemas.microsoft.com/office/powerpoint/2010/main" val="2534035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dirty="0" smtClean="0"/>
              <a:t>If a State chose to “distribute electoral strength among geographical units, rather than according to a census of population,” he wrote, that choice “is…a rational decision of policy…entitled to equal respect from this Court.”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b="1" dirty="0" smtClean="0"/>
              <a:t>Consequences of the decision</a:t>
            </a:r>
            <a:br>
              <a:rPr lang="en-US" b="1" dirty="0" smtClean="0"/>
            </a:br>
            <a:r>
              <a:rPr lang="en-US" b="1" dirty="0" smtClean="0"/>
              <a:t/>
            </a:r>
            <a:br>
              <a:rPr lang="en-US" b="1" dirty="0" smtClean="0"/>
            </a:br>
            <a:r>
              <a:rPr lang="en-US" sz="2700" dirty="0" smtClean="0"/>
              <a:t>Having declared redistricting issues justifiable in </a:t>
            </a:r>
            <a:r>
              <a:rPr lang="en-US" sz="2700" i="1" dirty="0" smtClean="0"/>
              <a:t>Baker</a:t>
            </a:r>
            <a:r>
              <a:rPr lang="en-US" sz="2700" dirty="0" smtClean="0"/>
              <a:t>, the court laid out a new test for evaluating such claims. The Court formulated the famous “one person, one vote” standard under American jurisprudence for  </a:t>
            </a:r>
            <a:r>
              <a:rPr lang="en-US" sz="2700" smtClean="0"/>
              <a:t>legislative redistricting, </a:t>
            </a:r>
            <a:r>
              <a:rPr lang="en-US" sz="2700" dirty="0" smtClean="0"/>
              <a:t>holding that each individual had to be weighted equally in legislative apportionment. This affected numerous state legislatures that had not redistricted congressional district for decades, despite major population shifts. It also ultimately affected the composition of state legislative districts as well, which in Alabama and numerous other states had overrepresented rural districts and underrepresented urban districts with much greater population.</a:t>
            </a:r>
            <a:endParaRPr lang="en-US"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781800"/>
          </a:xfrm>
        </p:spPr>
        <p:txBody>
          <a:bodyPr>
            <a:normAutofit fontScale="90000"/>
          </a:bodyPr>
          <a:lstStyle/>
          <a:p>
            <a:pPr>
              <a:defRPr/>
            </a:pPr>
            <a:r>
              <a:rPr lang="en-US" sz="4800" dirty="0" smtClean="0"/>
              <a:t>References </a:t>
            </a:r>
            <a:r>
              <a:rPr lang="en-US" sz="2700" dirty="0" smtClean="0"/>
              <a:t>(</a:t>
            </a:r>
            <a:r>
              <a:rPr lang="en-US" sz="2700" b="1" dirty="0" smtClean="0"/>
              <a:t>Examples)</a:t>
            </a:r>
            <a:r>
              <a:rPr lang="en-US" sz="3200" b="1" dirty="0" smtClean="0"/>
              <a:t/>
            </a:r>
            <a:br>
              <a:rPr lang="en-US" sz="3200" b="1" dirty="0" smtClean="0"/>
            </a:br>
            <a:r>
              <a:rPr lang="en-US" sz="3200" b="1" dirty="0" smtClean="0"/>
              <a:t>Magazine Reference</a:t>
            </a:r>
            <a:r>
              <a:rPr lang="en-US" sz="3200" dirty="0" smtClean="0"/>
              <a:t/>
            </a:r>
            <a:br>
              <a:rPr lang="en-US" sz="3200" dirty="0" smtClean="0"/>
            </a:br>
            <a:r>
              <a:rPr lang="en-US" sz="3200" dirty="0" smtClean="0"/>
              <a:t>Beck, B. E. (1999, July). Style and modern writing [Special issue]. </a:t>
            </a:r>
            <a:r>
              <a:rPr lang="en-US" sz="3200" i="1" dirty="0" smtClean="0"/>
              <a:t>Prose Magazine, 126, </a:t>
            </a:r>
            <a:r>
              <a:rPr lang="en-US" sz="3200" dirty="0" smtClean="0"/>
              <a:t>96-134.</a:t>
            </a:r>
            <a:br>
              <a:rPr lang="en-US" sz="3200" dirty="0" smtClean="0"/>
            </a:br>
            <a:r>
              <a:rPr lang="en-US" sz="3200" dirty="0" smtClean="0"/>
              <a:t/>
            </a:r>
            <a:br>
              <a:rPr lang="en-US" sz="3200" dirty="0" smtClean="0"/>
            </a:br>
            <a:r>
              <a:rPr lang="en-US" sz="3200" dirty="0" smtClean="0"/>
              <a:t> </a:t>
            </a:r>
            <a:r>
              <a:rPr lang="en-US" sz="3200" b="1" dirty="0" smtClean="0"/>
              <a:t>Book Reference </a:t>
            </a:r>
            <a:r>
              <a:rPr lang="en-US" sz="3200" dirty="0" smtClean="0"/>
              <a:t/>
            </a:r>
            <a:br>
              <a:rPr lang="en-US" sz="3200" dirty="0" smtClean="0"/>
            </a:br>
            <a:r>
              <a:rPr lang="en-US" sz="3200" dirty="0" err="1" smtClean="0"/>
              <a:t>Gode</a:t>
            </a:r>
            <a:r>
              <a:rPr lang="en-US" sz="3200" dirty="0" smtClean="0"/>
              <a:t>, S. M., </a:t>
            </a:r>
            <a:r>
              <a:rPr lang="en-US" sz="3200" dirty="0" err="1" smtClean="0"/>
              <a:t>Orman</a:t>
            </a:r>
            <a:r>
              <a:rPr lang="en-US" sz="3200" dirty="0" smtClean="0"/>
              <a:t>, T. P., &amp; Carey, R. (1967). </a:t>
            </a:r>
            <a:r>
              <a:rPr lang="en-US" sz="3200" i="1" dirty="0" smtClean="0"/>
              <a:t>Writers and writing</a:t>
            </a:r>
            <a:r>
              <a:rPr lang="en-US" sz="3200" dirty="0" smtClean="0"/>
              <a:t>. New York: Lucerne Publishing.</a:t>
            </a:r>
            <a:br>
              <a:rPr lang="en-US" sz="3200" dirty="0" smtClean="0"/>
            </a:br>
            <a:r>
              <a:rPr lang="en-US" sz="3200" dirty="0" smtClean="0"/>
              <a:t/>
            </a:r>
            <a:br>
              <a:rPr lang="en-US" sz="3200" dirty="0" smtClean="0"/>
            </a:br>
            <a:r>
              <a:rPr lang="en-US" sz="3200" dirty="0" smtClean="0"/>
              <a:t> </a:t>
            </a:r>
            <a:r>
              <a:rPr lang="en-US" sz="3200" b="1" dirty="0" smtClean="0"/>
              <a:t>Internet Reference</a:t>
            </a:r>
            <a:r>
              <a:rPr lang="en-US" sz="3200" dirty="0" smtClean="0"/>
              <a:t/>
            </a:r>
            <a:br>
              <a:rPr lang="en-US" sz="3200" dirty="0" smtClean="0"/>
            </a:br>
            <a:r>
              <a:rPr lang="en-US" sz="3200" dirty="0" smtClean="0"/>
              <a:t>Bernstein, M. (2002). 10 tips on writing the living Web. </a:t>
            </a:r>
            <a:r>
              <a:rPr lang="en-US" sz="3200" i="1" dirty="0" smtClean="0"/>
              <a:t>A List Apart: For People Who Make Websites, 149</a:t>
            </a:r>
            <a:r>
              <a:rPr lang="en-US" sz="3200" dirty="0" smtClean="0"/>
              <a:t>. </a:t>
            </a:r>
            <a:br>
              <a:rPr lang="en-US" sz="3200" dirty="0" smtClean="0"/>
            </a:br>
            <a:r>
              <a:rPr lang="en-US" sz="3200" dirty="0" smtClean="0"/>
              <a:t>Retrieved from  http://www.alistapart.com/articles/writeliving</a:t>
            </a:r>
            <a:endParaRPr lang="en-US" sz="3200" dirty="0"/>
          </a:p>
        </p:txBody>
      </p:sp>
    </p:spTree>
    <p:extLst>
      <p:ext uri="{BB962C8B-B14F-4D97-AF65-F5344CB8AC3E}">
        <p14:creationId xmlns="" xmlns:p14="http://schemas.microsoft.com/office/powerpoint/2010/main" val="78850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ngl.niu.edu/department_history/Orville_baker.png"/>
          <p:cNvPicPr>
            <a:picLocks noChangeAspect="1" noChangeArrowheads="1"/>
          </p:cNvPicPr>
          <p:nvPr/>
        </p:nvPicPr>
        <p:blipFill>
          <a:blip r:embed="rId2" cstate="print"/>
          <a:srcRect/>
          <a:stretch>
            <a:fillRect/>
          </a:stretch>
        </p:blipFill>
        <p:spPr bwMode="auto">
          <a:xfrm>
            <a:off x="1600200" y="2057400"/>
            <a:ext cx="5791200" cy="4647439"/>
          </a:xfrm>
          <a:prstGeom prst="rect">
            <a:avLst/>
          </a:prstGeom>
          <a:noFill/>
        </p:spPr>
      </p:pic>
      <p:sp>
        <p:nvSpPr>
          <p:cNvPr id="5" name="Rectangle 4"/>
          <p:cNvSpPr/>
          <p:nvPr/>
        </p:nvSpPr>
        <p:spPr>
          <a:xfrm>
            <a:off x="1524000" y="1295400"/>
            <a:ext cx="7162800" cy="707886"/>
          </a:xfrm>
          <a:prstGeom prst="rect">
            <a:avLst/>
          </a:prstGeom>
        </p:spPr>
        <p:txBody>
          <a:bodyPr wrap="square">
            <a:spAutoFit/>
          </a:bodyPr>
          <a:lstStyle/>
          <a:p>
            <a:r>
              <a:rPr lang="en-US" sz="4000" dirty="0" smtClean="0"/>
              <a:t>Charles W. Baker - Plaintiff</a:t>
            </a:r>
            <a:endParaRPr lang="en-US" sz="4000" dirty="0"/>
          </a:p>
        </p:txBody>
      </p:sp>
      <p:sp>
        <p:nvSpPr>
          <p:cNvPr id="4" name="Title 1"/>
          <p:cNvSpPr>
            <a:spLocks noGrp="1"/>
          </p:cNvSpPr>
          <p:nvPr>
            <p:ph type="title"/>
          </p:nvPr>
        </p:nvSpPr>
        <p:spPr>
          <a:xfrm>
            <a:off x="457200" y="274638"/>
            <a:ext cx="8229600" cy="1096962"/>
          </a:xfrm>
        </p:spPr>
        <p:txBody>
          <a:bodyPr/>
          <a:lstStyle/>
          <a:p>
            <a:r>
              <a:rPr lang="en-US" dirty="0" smtClean="0"/>
              <a:t>Pictures of key players in the case.</a:t>
            </a:r>
            <a:endParaRPr lang="en-US" dirty="0"/>
          </a:p>
        </p:txBody>
      </p:sp>
    </p:spTree>
    <p:extLst>
      <p:ext uri="{BB962C8B-B14F-4D97-AF65-F5344CB8AC3E}">
        <p14:creationId xmlns="" xmlns:p14="http://schemas.microsoft.com/office/powerpoint/2010/main" val="45571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http://upload.wikimedia.org/wikipedia/commons/1/1b/JosephCarr.jpg"/>
          <p:cNvPicPr>
            <a:picLocks noChangeAspect="1" noChangeArrowheads="1"/>
          </p:cNvPicPr>
          <p:nvPr/>
        </p:nvPicPr>
        <p:blipFill>
          <a:blip r:embed="rId2" cstate="print"/>
          <a:srcRect/>
          <a:stretch>
            <a:fillRect/>
          </a:stretch>
        </p:blipFill>
        <p:spPr bwMode="auto">
          <a:xfrm>
            <a:off x="2209800" y="1219200"/>
            <a:ext cx="4212556" cy="5148682"/>
          </a:xfrm>
          <a:prstGeom prst="rect">
            <a:avLst/>
          </a:prstGeom>
          <a:noFill/>
        </p:spPr>
      </p:pic>
      <p:sp>
        <p:nvSpPr>
          <p:cNvPr id="13" name="Rectangle 12"/>
          <p:cNvSpPr/>
          <p:nvPr/>
        </p:nvSpPr>
        <p:spPr>
          <a:xfrm>
            <a:off x="1339266" y="609600"/>
            <a:ext cx="6860211" cy="461665"/>
          </a:xfrm>
          <a:prstGeom prst="rect">
            <a:avLst/>
          </a:prstGeom>
        </p:spPr>
        <p:txBody>
          <a:bodyPr wrap="none">
            <a:spAutoFit/>
          </a:bodyPr>
          <a:lstStyle/>
          <a:p>
            <a:r>
              <a:rPr lang="en-US" sz="2400" dirty="0" smtClean="0"/>
              <a:t>Joe C. Carr - Tennessee Secretary of State - Defendant</a:t>
            </a:r>
            <a:endParaRPr lang="en-US" sz="2400" dirty="0"/>
          </a:p>
        </p:txBody>
      </p:sp>
    </p:spTree>
    <p:extLst>
      <p:ext uri="{BB962C8B-B14F-4D97-AF65-F5344CB8AC3E}">
        <p14:creationId xmlns="" xmlns:p14="http://schemas.microsoft.com/office/powerpoint/2010/main" val="169225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upload.wikimedia.org/wikipedia/commons/4/49/US_Supreme_Court_Justice_William_Brennan_-_1976_official_portrait.jpg"/>
          <p:cNvPicPr>
            <a:picLocks noChangeAspect="1" noChangeArrowheads="1"/>
          </p:cNvPicPr>
          <p:nvPr/>
        </p:nvPicPr>
        <p:blipFill>
          <a:blip r:embed="rId2" cstate="print"/>
          <a:srcRect/>
          <a:stretch>
            <a:fillRect/>
          </a:stretch>
        </p:blipFill>
        <p:spPr bwMode="auto">
          <a:xfrm>
            <a:off x="587991" y="893921"/>
            <a:ext cx="4121780" cy="5954980"/>
          </a:xfrm>
          <a:prstGeom prst="rect">
            <a:avLst/>
          </a:prstGeom>
          <a:noFill/>
        </p:spPr>
      </p:pic>
      <p:sp>
        <p:nvSpPr>
          <p:cNvPr id="10" name="Rectangle 9"/>
          <p:cNvSpPr/>
          <p:nvPr/>
        </p:nvSpPr>
        <p:spPr>
          <a:xfrm>
            <a:off x="609600" y="128222"/>
            <a:ext cx="7848600" cy="584775"/>
          </a:xfrm>
          <a:prstGeom prst="rect">
            <a:avLst/>
          </a:prstGeom>
        </p:spPr>
        <p:txBody>
          <a:bodyPr wrap="square">
            <a:spAutoFit/>
          </a:bodyPr>
          <a:lstStyle/>
          <a:p>
            <a:r>
              <a:rPr lang="en-US" sz="3200" dirty="0" smtClean="0"/>
              <a:t>William J. Brennan, Jr. – Chief Justice </a:t>
            </a:r>
            <a:endParaRPr lang="en-US" sz="3200" dirty="0"/>
          </a:p>
        </p:txBody>
      </p:sp>
      <p:pic>
        <p:nvPicPr>
          <p:cNvPr id="1034" name="Picture 10" descr="Seal of the United States Supreme Court.svg"/>
          <p:cNvPicPr>
            <a:picLocks noChangeAspect="1" noChangeArrowheads="1"/>
          </p:cNvPicPr>
          <p:nvPr/>
        </p:nvPicPr>
        <p:blipFill>
          <a:blip r:embed="rId3" cstate="print"/>
          <a:srcRect/>
          <a:stretch>
            <a:fillRect/>
          </a:stretch>
        </p:blipFill>
        <p:spPr bwMode="auto">
          <a:xfrm>
            <a:off x="5221406" y="1600200"/>
            <a:ext cx="3390900" cy="3390900"/>
          </a:xfrm>
          <a:prstGeom prst="rect">
            <a:avLst/>
          </a:prstGeom>
          <a:noFill/>
        </p:spPr>
      </p:pic>
    </p:spTree>
    <p:extLst>
      <p:ext uri="{BB962C8B-B14F-4D97-AF65-F5344CB8AC3E}">
        <p14:creationId xmlns="" xmlns:p14="http://schemas.microsoft.com/office/powerpoint/2010/main" val="490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b="1" dirty="0" smtClean="0"/>
              <a:t>Background of the Case:</a:t>
            </a:r>
            <a:r>
              <a:rPr lang="en-US" dirty="0" smtClean="0"/>
              <a:t/>
            </a:r>
            <a:br>
              <a:rPr lang="en-US" dirty="0" smtClean="0"/>
            </a:br>
            <a:r>
              <a:rPr lang="en-US" dirty="0" smtClean="0"/>
              <a:t/>
            </a:r>
            <a:br>
              <a:rPr lang="en-US" dirty="0" smtClean="0"/>
            </a:br>
            <a:r>
              <a:rPr lang="en-US" dirty="0" smtClean="0"/>
              <a:t>In </a:t>
            </a:r>
            <a:r>
              <a:rPr lang="en-US" dirty="0" smtClean="0"/>
              <a:t>the State legislature of Tennessee, representation was determined by a 1901 law setting the number of legislators for each county. Urban areas, which had grown greatly in population since 1901, were underrepresented. </a:t>
            </a:r>
            <a:endParaRPr lang="en-US" dirty="0"/>
          </a:p>
        </p:txBody>
      </p:sp>
    </p:spTree>
    <p:extLst>
      <p:ext uri="{BB962C8B-B14F-4D97-AF65-F5344CB8AC3E}">
        <p14:creationId xmlns="" xmlns:p14="http://schemas.microsoft.com/office/powerpoint/2010/main" val="2917262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r>
              <a:rPr lang="en-US" sz="2200" dirty="0" smtClean="0"/>
              <a:t>(Background </a:t>
            </a:r>
            <a:r>
              <a:rPr lang="en-US" sz="2200" dirty="0" smtClean="0"/>
              <a:t>of the </a:t>
            </a:r>
            <a:r>
              <a:rPr lang="en-US" sz="2200" dirty="0" smtClean="0"/>
              <a:t>Case</a:t>
            </a:r>
            <a:r>
              <a:rPr lang="en-US" sz="2200" dirty="0" smtClean="0"/>
              <a:t> </a:t>
            </a:r>
            <a:r>
              <a:rPr lang="en-US" sz="2200" dirty="0" smtClean="0"/>
              <a:t>continued)</a:t>
            </a:r>
            <a:r>
              <a:rPr lang="en-US" sz="1800" dirty="0" smtClean="0"/>
              <a:t/>
            </a:r>
            <a:br>
              <a:rPr lang="en-US" sz="1800" dirty="0" smtClean="0"/>
            </a:br>
            <a:r>
              <a:rPr lang="en-US" dirty="0" smtClean="0"/>
              <a:t>Mayor </a:t>
            </a:r>
            <a:r>
              <a:rPr lang="en-US" dirty="0" smtClean="0"/>
              <a:t>Baker of Nashville brought suit, saying that the apportionment denied voters of urban areas equal protection of the law as guaranteed by the 14th Amendment. The federal court refused to enter the “political thicket” of State districting, and the case was appealed to the Supreme Court.</a:t>
            </a:r>
            <a:endParaRPr lang="en-US" dirty="0"/>
          </a:p>
        </p:txBody>
      </p:sp>
    </p:spTree>
    <p:extLst>
      <p:ext uri="{BB962C8B-B14F-4D97-AF65-F5344CB8AC3E}">
        <p14:creationId xmlns="" xmlns:p14="http://schemas.microsoft.com/office/powerpoint/2010/main" val="116661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r>
              <a:rPr lang="en-US" b="1" dirty="0" smtClean="0"/>
              <a:t>The Question(s) presented to the Court:</a:t>
            </a:r>
            <a:r>
              <a:rPr lang="en-US" dirty="0" smtClean="0"/>
              <a:t/>
            </a:r>
            <a:br>
              <a:rPr lang="en-US" dirty="0" smtClean="0"/>
            </a:br>
            <a:r>
              <a:rPr lang="en-US" dirty="0" smtClean="0"/>
              <a:t>The case presented two question:</a:t>
            </a:r>
            <a:br>
              <a:rPr lang="en-US" dirty="0" smtClean="0"/>
            </a:br>
            <a:r>
              <a:rPr lang="en-US" dirty="0" smtClean="0"/>
              <a:t>1.Did Congress have the authority to establish the bank?</a:t>
            </a:r>
            <a:br>
              <a:rPr lang="en-US" dirty="0" smtClean="0"/>
            </a:br>
            <a:r>
              <a:rPr lang="en-US" dirty="0" smtClean="0"/>
              <a:t>2.Did the Maryland law unconstitutionally interfere with congressional powers?</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b="1" dirty="0" smtClean="0"/>
              <a:t>Court’s Ruling - Decision</a:t>
            </a:r>
            <a:br>
              <a:rPr lang="en-US" b="1" dirty="0" smtClean="0"/>
            </a:br>
            <a:r>
              <a:rPr lang="en-US" dirty="0" smtClean="0"/>
              <a:t/>
            </a:r>
            <a:br>
              <a:rPr lang="en-US" dirty="0" smtClean="0"/>
            </a:br>
            <a:r>
              <a:rPr lang="en-US" dirty="0" smtClean="0"/>
              <a:t>In a 6-2 ruling, the Supreme Court held that federal courts have the power to determine the constitutionality of a State's voting districts.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278562"/>
          </a:xfrm>
        </p:spPr>
        <p:txBody>
          <a:bodyPr>
            <a:noAutofit/>
          </a:bodyPr>
          <a:lstStyle/>
          <a:p>
            <a:r>
              <a:rPr lang="en-US" b="1" dirty="0" smtClean="0"/>
              <a:t>Court’s Opinion (Majority Opinion) </a:t>
            </a:r>
            <a:r>
              <a:rPr lang="en-US" dirty="0" smtClean="0"/>
              <a:t/>
            </a:r>
            <a:br>
              <a:rPr lang="en-US" dirty="0" smtClean="0"/>
            </a:br>
            <a:r>
              <a:rPr lang="en-US" dirty="0" smtClean="0"/>
              <a:t/>
            </a:r>
            <a:br>
              <a:rPr lang="en-US" dirty="0" smtClean="0"/>
            </a:br>
            <a:r>
              <a:rPr lang="en-US" dirty="0" smtClean="0"/>
              <a:t>Justice William J. Brennan, Jr., wrote the majority opinion, stating that the plaintiffs' constitutional right to have their votes count fairly gave them the necessary legal interest to bring the lawsuit. He argued that the case did not involve a “political question” that prevented judicial review.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159</Words>
  <Application>Microsoft Office PowerPoint</Application>
  <PresentationFormat>On-screen Show (4:3)</PresentationFormat>
  <Paragraphs>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Student’s Name Jose Santos   Civics Date: April 10, 2015  Period # ___    Supreme Court Case Name &amp; Year: (Example) Baker v. Carr  (1962)   </vt:lpstr>
      <vt:lpstr>Pictures of key players in the case.</vt:lpstr>
      <vt:lpstr>Slide 3</vt:lpstr>
      <vt:lpstr>Slide 4</vt:lpstr>
      <vt:lpstr>Background of the Case:  In the State legislature of Tennessee, representation was determined by a 1901 law setting the number of legislators for each county. Urban areas, which had grown greatly in population since 1901, were underrepresented. </vt:lpstr>
      <vt:lpstr>(Background of the Case continued) Mayor Baker of Nashville brought suit, saying that the apportionment denied voters of urban areas equal protection of the law as guaranteed by the 14th Amendment. The federal court refused to enter the “political thicket” of State districting, and the case was appealed to the Supreme Court.</vt:lpstr>
      <vt:lpstr>The Question(s) presented to the Court: The case presented two question: 1.Did Congress have the authority to establish the bank? 2.Did the Maryland law unconstitutionally interfere with congressional powers? </vt:lpstr>
      <vt:lpstr>Court’s Ruling - Decision  In a 6-2 ruling, the Supreme Court held that federal courts have the power to determine the constitutionality of a State's voting districts.</vt:lpstr>
      <vt:lpstr>Court’s Opinion (Majority Opinion)   Justice William J. Brennan, Jr., wrote the majority opinion, stating that the plaintiffs' constitutional right to have their votes count fairly gave them the necessary legal interest to bring the lawsuit. He argued that the case did not involve a “political question” that prevented judicial review. </vt:lpstr>
      <vt:lpstr>Concurring Opinion    Justice William O. Douglas wrote a concurring opinion. He declared that if a voter no longer has “the full constitutional value of his franchise [right to vote], and the legislative branch fails to take appropriate restorative action, the doors of the courts must be open to him.”</vt:lpstr>
      <vt:lpstr>In a dissenting opinion, Justice John Harlan II argued that the federal equal protection clause does not prevent a State “from choosing any electoral legislative structure it thinks best suited to the interests, temper, and customs of its people.”</vt:lpstr>
      <vt:lpstr> Dissenting Opinion Justice John Harlan II argued that the federal equal protection clause does not prevent a State “from choosing any electoral legislative structure it thinks best suited to the interests, temper, and customs of its people.”</vt:lpstr>
      <vt:lpstr>If a State chose to “distribute electoral strength among geographical units, rather than according to a census of population,” he wrote, that choice “is…a rational decision of policy…entitled to equal respect from this Court.”</vt:lpstr>
      <vt:lpstr>Consequences of the decision  Having declared redistricting issues justifiable in Baker, the court laid out a new test for evaluating such claims. The Court formulated the famous “one person, one vote” standard under American jurisprudence for  legislative redistricting, holding that each individual had to be weighted equally in legislative apportionment. This affected numerous state legislatures that had not redistricted congressional district for decades, despite major population shifts. It also ultimately affected the composition of state legislative districts as well, which in Alabama and numerous other states had overrepresented rural districts and underrepresented urban districts with much greater population.</vt:lpstr>
      <vt:lpstr>References (Examples) Magazine Reference Beck, B. E. (1999, July). Style and modern writing [Special issue]. Prose Magazine, 126, 96-134.   Book Reference  Gode, S. M., Orman, T. P., &amp; Carey, R. (1967). Writers and writing. New York: Lucerne Publishing.   Internet Reference Bernstein, M. (2002). 10 tips on writing the living Web. A List Apart: For People Who Make Websites, 149.  Retrieved from  http://www.alistapart.com/articles/writeliving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Supreme Court Cases</dc:title>
  <dc:creator>Alex Arcega</dc:creator>
  <cp:lastModifiedBy>Alex Arcega</cp:lastModifiedBy>
  <cp:revision>36</cp:revision>
  <dcterms:created xsi:type="dcterms:W3CDTF">2014-09-22T16:48:50Z</dcterms:created>
  <dcterms:modified xsi:type="dcterms:W3CDTF">2015-04-07T00:40:04Z</dcterms:modified>
</cp:coreProperties>
</file>