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56"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656" y="-101"/>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C27258-6BF7-438F-B14B-283EA2391774}"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53232-5E40-4E27-BDE5-C0F82C598943}" type="slidenum">
              <a:rPr lang="en-US" smtClean="0"/>
              <a:pPr/>
              <a:t>‹#›</a:t>
            </a:fld>
            <a:endParaRPr lang="en-US"/>
          </a:p>
        </p:txBody>
      </p:sp>
    </p:spTree>
    <p:extLst>
      <p:ext uri="{BB962C8B-B14F-4D97-AF65-F5344CB8AC3E}">
        <p14:creationId xmlns:p14="http://schemas.microsoft.com/office/powerpoint/2010/main" xmlns="" val="3468410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C27258-6BF7-438F-B14B-283EA2391774}"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53232-5E40-4E27-BDE5-C0F82C598943}" type="slidenum">
              <a:rPr lang="en-US" smtClean="0"/>
              <a:pPr/>
              <a:t>‹#›</a:t>
            </a:fld>
            <a:endParaRPr lang="en-US"/>
          </a:p>
        </p:txBody>
      </p:sp>
    </p:spTree>
    <p:extLst>
      <p:ext uri="{BB962C8B-B14F-4D97-AF65-F5344CB8AC3E}">
        <p14:creationId xmlns:p14="http://schemas.microsoft.com/office/powerpoint/2010/main" xmlns="" val="532562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C27258-6BF7-438F-B14B-283EA2391774}"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53232-5E40-4E27-BDE5-C0F82C598943}" type="slidenum">
              <a:rPr lang="en-US" smtClean="0"/>
              <a:pPr/>
              <a:t>‹#›</a:t>
            </a:fld>
            <a:endParaRPr lang="en-US"/>
          </a:p>
        </p:txBody>
      </p:sp>
    </p:spTree>
    <p:extLst>
      <p:ext uri="{BB962C8B-B14F-4D97-AF65-F5344CB8AC3E}">
        <p14:creationId xmlns:p14="http://schemas.microsoft.com/office/powerpoint/2010/main" xmlns="" val="172696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C27258-6BF7-438F-B14B-283EA2391774}"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53232-5E40-4E27-BDE5-C0F82C598943}" type="slidenum">
              <a:rPr lang="en-US" smtClean="0"/>
              <a:pPr/>
              <a:t>‹#›</a:t>
            </a:fld>
            <a:endParaRPr lang="en-US"/>
          </a:p>
        </p:txBody>
      </p:sp>
    </p:spTree>
    <p:extLst>
      <p:ext uri="{BB962C8B-B14F-4D97-AF65-F5344CB8AC3E}">
        <p14:creationId xmlns:p14="http://schemas.microsoft.com/office/powerpoint/2010/main" xmlns="" val="3621108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C27258-6BF7-438F-B14B-283EA2391774}"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53232-5E40-4E27-BDE5-C0F82C598943}" type="slidenum">
              <a:rPr lang="en-US" smtClean="0"/>
              <a:pPr/>
              <a:t>‹#›</a:t>
            </a:fld>
            <a:endParaRPr lang="en-US"/>
          </a:p>
        </p:txBody>
      </p:sp>
    </p:spTree>
    <p:extLst>
      <p:ext uri="{BB962C8B-B14F-4D97-AF65-F5344CB8AC3E}">
        <p14:creationId xmlns:p14="http://schemas.microsoft.com/office/powerpoint/2010/main" xmlns="" val="397384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C27258-6BF7-438F-B14B-283EA2391774}" type="datetimeFigureOut">
              <a:rPr lang="en-US" smtClean="0"/>
              <a:pPr/>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B53232-5E40-4E27-BDE5-C0F82C598943}" type="slidenum">
              <a:rPr lang="en-US" smtClean="0"/>
              <a:pPr/>
              <a:t>‹#›</a:t>
            </a:fld>
            <a:endParaRPr lang="en-US"/>
          </a:p>
        </p:txBody>
      </p:sp>
    </p:spTree>
    <p:extLst>
      <p:ext uri="{BB962C8B-B14F-4D97-AF65-F5344CB8AC3E}">
        <p14:creationId xmlns:p14="http://schemas.microsoft.com/office/powerpoint/2010/main" xmlns="" val="720508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C27258-6BF7-438F-B14B-283EA2391774}" type="datetimeFigureOut">
              <a:rPr lang="en-US" smtClean="0"/>
              <a:pPr/>
              <a:t>4/6/2015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B53232-5E40-4E27-BDE5-C0F82C598943}" type="slidenum">
              <a:rPr lang="en-US" smtClean="0"/>
              <a:pPr/>
              <a:t>‹#›</a:t>
            </a:fld>
            <a:endParaRPr lang="en-US"/>
          </a:p>
        </p:txBody>
      </p:sp>
    </p:spTree>
    <p:extLst>
      <p:ext uri="{BB962C8B-B14F-4D97-AF65-F5344CB8AC3E}">
        <p14:creationId xmlns:p14="http://schemas.microsoft.com/office/powerpoint/2010/main" xmlns="" val="2935592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C27258-6BF7-438F-B14B-283EA2391774}" type="datetimeFigureOut">
              <a:rPr lang="en-US" smtClean="0"/>
              <a:pPr/>
              <a:t>4/6/2015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B53232-5E40-4E27-BDE5-C0F82C598943}" type="slidenum">
              <a:rPr lang="en-US" smtClean="0"/>
              <a:pPr/>
              <a:t>‹#›</a:t>
            </a:fld>
            <a:endParaRPr lang="en-US"/>
          </a:p>
        </p:txBody>
      </p:sp>
    </p:spTree>
    <p:extLst>
      <p:ext uri="{BB962C8B-B14F-4D97-AF65-F5344CB8AC3E}">
        <p14:creationId xmlns:p14="http://schemas.microsoft.com/office/powerpoint/2010/main" xmlns="" val="3143808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C27258-6BF7-438F-B14B-283EA2391774}" type="datetimeFigureOut">
              <a:rPr lang="en-US" smtClean="0"/>
              <a:pPr/>
              <a:t>4/6/2015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B53232-5E40-4E27-BDE5-C0F82C598943}" type="slidenum">
              <a:rPr lang="en-US" smtClean="0"/>
              <a:pPr/>
              <a:t>‹#›</a:t>
            </a:fld>
            <a:endParaRPr lang="en-US"/>
          </a:p>
        </p:txBody>
      </p:sp>
    </p:spTree>
    <p:extLst>
      <p:ext uri="{BB962C8B-B14F-4D97-AF65-F5344CB8AC3E}">
        <p14:creationId xmlns:p14="http://schemas.microsoft.com/office/powerpoint/2010/main" xmlns="" val="92965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C27258-6BF7-438F-B14B-283EA2391774}" type="datetimeFigureOut">
              <a:rPr lang="en-US" smtClean="0"/>
              <a:pPr/>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B53232-5E40-4E27-BDE5-C0F82C598943}" type="slidenum">
              <a:rPr lang="en-US" smtClean="0"/>
              <a:pPr/>
              <a:t>‹#›</a:t>
            </a:fld>
            <a:endParaRPr lang="en-US"/>
          </a:p>
        </p:txBody>
      </p:sp>
    </p:spTree>
    <p:extLst>
      <p:ext uri="{BB962C8B-B14F-4D97-AF65-F5344CB8AC3E}">
        <p14:creationId xmlns:p14="http://schemas.microsoft.com/office/powerpoint/2010/main" xmlns="" val="2302786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C27258-6BF7-438F-B14B-283EA2391774}" type="datetimeFigureOut">
              <a:rPr lang="en-US" smtClean="0"/>
              <a:pPr/>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B53232-5E40-4E27-BDE5-C0F82C598943}" type="slidenum">
              <a:rPr lang="en-US" smtClean="0"/>
              <a:pPr/>
              <a:t>‹#›</a:t>
            </a:fld>
            <a:endParaRPr lang="en-US"/>
          </a:p>
        </p:txBody>
      </p:sp>
    </p:spTree>
    <p:extLst>
      <p:ext uri="{BB962C8B-B14F-4D97-AF65-F5344CB8AC3E}">
        <p14:creationId xmlns:p14="http://schemas.microsoft.com/office/powerpoint/2010/main" xmlns="" val="2082629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C27258-6BF7-438F-B14B-283EA2391774}" type="datetimeFigureOut">
              <a:rPr lang="en-US" smtClean="0"/>
              <a:pPr/>
              <a:t>4/6/2015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B53232-5E40-4E27-BDE5-C0F82C598943}" type="slidenum">
              <a:rPr lang="en-US" smtClean="0"/>
              <a:pPr/>
              <a:t>‹#›</a:t>
            </a:fld>
            <a:endParaRPr lang="en-US"/>
          </a:p>
        </p:txBody>
      </p:sp>
    </p:spTree>
    <p:extLst>
      <p:ext uri="{BB962C8B-B14F-4D97-AF65-F5344CB8AC3E}">
        <p14:creationId xmlns:p14="http://schemas.microsoft.com/office/powerpoint/2010/main" xmlns="" val="3911419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6019800"/>
          </a:xfrm>
        </p:spPr>
        <p:txBody>
          <a:bodyPr>
            <a:normAutofit fontScale="90000"/>
          </a:bodyPr>
          <a:lstStyle/>
          <a:p>
            <a:r>
              <a:rPr lang="en-US" sz="3600" dirty="0" smtClean="0"/>
              <a:t/>
            </a:r>
            <a:br>
              <a:rPr lang="en-US" sz="3600" dirty="0" smtClean="0"/>
            </a:br>
            <a:r>
              <a:rPr lang="en-US" sz="3600" dirty="0" smtClean="0"/>
              <a:t/>
            </a:r>
            <a:br>
              <a:rPr lang="en-US" sz="3600" dirty="0" smtClean="0"/>
            </a:br>
            <a:r>
              <a:rPr lang="en-US" sz="6000" b="1" dirty="0" smtClean="0"/>
              <a:t>Supreme Court </a:t>
            </a:r>
            <a:r>
              <a:rPr lang="en-US" sz="3600" dirty="0" smtClean="0"/>
              <a:t/>
            </a:r>
            <a:br>
              <a:rPr lang="en-US" sz="3600" dirty="0" smtClean="0"/>
            </a:br>
            <a:r>
              <a:rPr lang="en-US" sz="4900" b="1" dirty="0" smtClean="0"/>
              <a:t>Project Outline (500 Points)</a:t>
            </a:r>
            <a:br>
              <a:rPr lang="en-US" sz="4900" b="1" dirty="0" smtClean="0"/>
            </a:br>
            <a:r>
              <a:rPr lang="en-US" sz="4900" b="1" dirty="0" smtClean="0"/>
              <a:t/>
            </a:r>
            <a:br>
              <a:rPr lang="en-US" sz="4900" b="1" dirty="0" smtClean="0"/>
            </a:br>
            <a:r>
              <a:rPr lang="en-US" b="1" dirty="0" smtClean="0"/>
              <a:t> 1. Groups</a:t>
            </a:r>
            <a:r>
              <a:rPr lang="en-US" dirty="0" smtClean="0"/>
              <a:t> </a:t>
            </a:r>
            <a:br>
              <a:rPr lang="en-US" dirty="0" smtClean="0"/>
            </a:br>
            <a:r>
              <a:rPr lang="en-US" dirty="0" smtClean="0"/>
              <a:t> Three to four (3-4) students per group. Each group will get 3-4 cases depending on how many students in the group. Each student will get a case to do individually for the project. </a:t>
            </a: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xmlns="" val="3044888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81000"/>
            <a:ext cx="8686800" cy="6934200"/>
          </a:xfrm>
        </p:spPr>
        <p:txBody>
          <a:bodyPr>
            <a:normAutofit fontScale="90000"/>
          </a:bodyPr>
          <a:lstStyle/>
          <a:p>
            <a:r>
              <a:rPr lang="en-US" sz="3600" dirty="0" smtClean="0"/>
              <a:t/>
            </a:r>
            <a:br>
              <a:rPr lang="en-US" sz="3600" dirty="0" smtClean="0"/>
            </a:br>
            <a:r>
              <a:rPr lang="en-US" sz="3600" dirty="0" smtClean="0"/>
              <a:t/>
            </a:r>
            <a:br>
              <a:rPr lang="en-US" sz="3600" dirty="0" smtClean="0"/>
            </a:br>
            <a:r>
              <a:rPr lang="en-US" b="1" dirty="0" smtClean="0"/>
              <a:t>2</a:t>
            </a:r>
            <a:r>
              <a:rPr lang="en-US" b="1" dirty="0" smtClean="0"/>
              <a:t>.</a:t>
            </a:r>
            <a:r>
              <a:rPr lang="en-US" dirty="0" smtClean="0"/>
              <a:t> </a:t>
            </a:r>
            <a:r>
              <a:rPr lang="en-US" b="1" dirty="0" smtClean="0"/>
              <a:t>PowerPoint</a:t>
            </a:r>
            <a:r>
              <a:rPr lang="en-US" dirty="0" smtClean="0"/>
              <a:t> (</a:t>
            </a:r>
            <a:r>
              <a:rPr lang="en-US" dirty="0" smtClean="0"/>
              <a:t>12 </a:t>
            </a:r>
            <a:r>
              <a:rPr lang="en-US" dirty="0" smtClean="0"/>
              <a:t>to </a:t>
            </a:r>
            <a:r>
              <a:rPr lang="en-US" dirty="0" smtClean="0"/>
              <a:t>15 </a:t>
            </a:r>
            <a:r>
              <a:rPr lang="en-US" dirty="0" smtClean="0"/>
              <a:t>slides) </a:t>
            </a:r>
            <a:r>
              <a:rPr lang="en-US" dirty="0" smtClean="0"/>
              <a:t/>
            </a:r>
            <a:br>
              <a:rPr lang="en-US" dirty="0" smtClean="0"/>
            </a:br>
            <a:r>
              <a:rPr lang="en-US" dirty="0" smtClean="0"/>
              <a:t> Each student will submit his/her own power point. It will be submitted thru the following method:</a:t>
            </a:r>
            <a:br>
              <a:rPr lang="en-US" dirty="0" smtClean="0"/>
            </a:br>
            <a:r>
              <a:rPr lang="en-US" b="1" dirty="0" smtClean="0"/>
              <a:t>Email</a:t>
            </a:r>
            <a:r>
              <a:rPr lang="en-US" dirty="0" smtClean="0"/>
              <a:t> (</a:t>
            </a:r>
            <a:r>
              <a:rPr lang="en-US" i="1" dirty="0" smtClean="0"/>
              <a:t>dr.aarcega@gmail.com</a:t>
            </a:r>
            <a:r>
              <a:rPr lang="en-US" dirty="0" smtClean="0"/>
              <a:t>) or</a:t>
            </a:r>
            <a:br>
              <a:rPr lang="en-US" dirty="0" smtClean="0"/>
            </a:br>
            <a:r>
              <a:rPr lang="en-US" b="1" dirty="0" smtClean="0"/>
              <a:t>USB</a:t>
            </a:r>
            <a:r>
              <a:rPr lang="en-US" dirty="0" smtClean="0"/>
              <a:t> </a:t>
            </a:r>
            <a:r>
              <a:rPr lang="en-US" dirty="0" smtClean="0"/>
              <a:t>M</a:t>
            </a:r>
            <a:r>
              <a:rPr lang="en-US" dirty="0" smtClean="0"/>
              <a:t>emory </a:t>
            </a:r>
            <a:r>
              <a:rPr lang="en-US" dirty="0" smtClean="0"/>
              <a:t>D</a:t>
            </a:r>
            <a:r>
              <a:rPr lang="en-US" dirty="0" smtClean="0"/>
              <a:t>rive (bring to class)</a:t>
            </a:r>
            <a:br>
              <a:rPr lang="en-US" dirty="0" smtClean="0"/>
            </a:br>
            <a:r>
              <a:rPr lang="en-US" b="1" dirty="0" smtClean="0"/>
              <a:t>Due </a:t>
            </a:r>
            <a:r>
              <a:rPr lang="en-US" b="1" dirty="0" smtClean="0"/>
              <a:t>date:  April </a:t>
            </a:r>
            <a:r>
              <a:rPr lang="en-US" b="1" dirty="0" smtClean="0"/>
              <a:t>28, 2015</a:t>
            </a:r>
            <a:r>
              <a:rPr lang="en-US" dirty="0" smtClean="0"/>
              <a:t> </a:t>
            </a:r>
            <a:br>
              <a:rPr lang="en-US" dirty="0" smtClean="0"/>
            </a:br>
            <a:r>
              <a:rPr lang="en-US" i="1" dirty="0" smtClean="0"/>
              <a:t>Penalty for late work: </a:t>
            </a:r>
            <a:br>
              <a:rPr lang="en-US" i="1" dirty="0" smtClean="0"/>
            </a:br>
            <a:r>
              <a:rPr lang="en-US" i="1" dirty="0" smtClean="0"/>
              <a:t>- Negative (-50) first day its late. </a:t>
            </a:r>
            <a:br>
              <a:rPr lang="en-US" i="1" dirty="0" smtClean="0"/>
            </a:br>
            <a:r>
              <a:rPr lang="en-US" i="1" dirty="0" smtClean="0"/>
              <a:t> - Negative (-25) </a:t>
            </a:r>
            <a:r>
              <a:rPr lang="en-US" i="1" dirty="0" smtClean="0"/>
              <a:t>per day its late. </a:t>
            </a:r>
            <a:r>
              <a:rPr lang="en-US" sz="3600" dirty="0" smtClean="0"/>
              <a:t/>
            </a:r>
            <a:br>
              <a:rPr lang="en-US" sz="3600" dirty="0" smtClean="0"/>
            </a:br>
            <a:endParaRPr lang="en-US" sz="3600" dirty="0"/>
          </a:p>
        </p:txBody>
      </p:sp>
    </p:spTree>
    <p:extLst>
      <p:ext uri="{BB962C8B-B14F-4D97-AF65-F5344CB8AC3E}">
        <p14:creationId xmlns:p14="http://schemas.microsoft.com/office/powerpoint/2010/main" xmlns="" val="3044888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7467600"/>
          </a:xfrm>
        </p:spPr>
        <p:txBody>
          <a:bodyPr>
            <a:normAutofit fontScale="90000"/>
          </a:bodyPr>
          <a:lstStyle/>
          <a:p>
            <a:r>
              <a:rPr lang="en-US" sz="3600" dirty="0" smtClean="0"/>
              <a:t/>
            </a:r>
            <a:br>
              <a:rPr lang="en-US" sz="3600" dirty="0" smtClean="0"/>
            </a:br>
            <a:r>
              <a:rPr lang="en-US" sz="4000" dirty="0" smtClean="0"/>
              <a:t/>
            </a:r>
            <a:br>
              <a:rPr lang="en-US" sz="4000" dirty="0" smtClean="0"/>
            </a:br>
            <a:r>
              <a:rPr lang="en-US" sz="4000" b="1" dirty="0" smtClean="0"/>
              <a:t>3. Presentation </a:t>
            </a:r>
            <a:br>
              <a:rPr lang="en-US" sz="4000" b="1" dirty="0" smtClean="0"/>
            </a:br>
            <a:r>
              <a:rPr lang="en-US" sz="4000" dirty="0" smtClean="0"/>
              <a:t>-</a:t>
            </a:r>
            <a:r>
              <a:rPr lang="en-US" sz="4000" dirty="0" smtClean="0"/>
              <a:t> Each student in the group will be expected to show they researched and understand the assigned case they are given. </a:t>
            </a:r>
            <a:br>
              <a:rPr lang="en-US" sz="4000" dirty="0" smtClean="0"/>
            </a:br>
            <a:r>
              <a:rPr lang="en-US" sz="4000" b="1" dirty="0" smtClean="0"/>
              <a:t>Index Cards</a:t>
            </a:r>
            <a:r>
              <a:rPr lang="en-US" sz="4000" dirty="0" smtClean="0"/>
              <a:t/>
            </a:r>
            <a:br>
              <a:rPr lang="en-US" sz="4000" dirty="0" smtClean="0"/>
            </a:br>
            <a:r>
              <a:rPr lang="en-US" sz="4000" dirty="0" smtClean="0"/>
              <a:t>Students will not use their power point. Six to eight (6-8) index cards will be used to do a short summary of their case. </a:t>
            </a:r>
            <a:r>
              <a:rPr lang="en-US" sz="4000" dirty="0" smtClean="0"/>
              <a:t/>
            </a:r>
            <a:br>
              <a:rPr lang="en-US" sz="4000" dirty="0" smtClean="0"/>
            </a:br>
            <a:r>
              <a:rPr lang="en-US" sz="4000" b="1" dirty="0" smtClean="0"/>
              <a:t>Presentation Time</a:t>
            </a:r>
            <a:r>
              <a:rPr lang="en-US" sz="4000" dirty="0" smtClean="0"/>
              <a:t/>
            </a:r>
            <a:br>
              <a:rPr lang="en-US" sz="4000" dirty="0" smtClean="0"/>
            </a:br>
            <a:r>
              <a:rPr lang="en-US" sz="4000" b="1" dirty="0" smtClean="0"/>
              <a:t>Three (3)</a:t>
            </a:r>
            <a:r>
              <a:rPr lang="en-US" sz="4000" dirty="0" smtClean="0"/>
              <a:t> minutes minimum</a:t>
            </a:r>
            <a:br>
              <a:rPr lang="en-US" sz="4000" dirty="0" smtClean="0"/>
            </a:br>
            <a:r>
              <a:rPr lang="en-US" sz="4000" b="1" dirty="0" smtClean="0"/>
              <a:t>Five (5)</a:t>
            </a:r>
            <a:r>
              <a:rPr lang="en-US" sz="4000" dirty="0" smtClean="0"/>
              <a:t> </a:t>
            </a:r>
            <a:r>
              <a:rPr lang="en-US" sz="4000" dirty="0" smtClean="0"/>
              <a:t>minutes minimum </a:t>
            </a:r>
            <a:r>
              <a:rPr lang="en-US" sz="4000" dirty="0" smtClean="0"/>
              <a:t/>
            </a:r>
            <a:br>
              <a:rPr lang="en-US" sz="4000" dirty="0" smtClean="0"/>
            </a:br>
            <a:r>
              <a:rPr lang="en-US" sz="4000" dirty="0" smtClean="0"/>
              <a:t/>
            </a:r>
            <a:br>
              <a:rPr lang="en-US" sz="4000" dirty="0" smtClean="0"/>
            </a:br>
            <a:r>
              <a:rPr lang="en-US" sz="4000" b="1" dirty="0" smtClean="0"/>
              <a:t> </a:t>
            </a:r>
            <a:r>
              <a:rPr lang="en-US" sz="4000" dirty="0" smtClean="0"/>
              <a:t/>
            </a:r>
            <a:br>
              <a:rPr lang="en-US" sz="4000" dirty="0" smtClean="0"/>
            </a:br>
            <a:endParaRPr lang="en-US" sz="4000" dirty="0"/>
          </a:p>
        </p:txBody>
      </p:sp>
    </p:spTree>
    <p:extLst>
      <p:ext uri="{BB962C8B-B14F-4D97-AF65-F5344CB8AC3E}">
        <p14:creationId xmlns:p14="http://schemas.microsoft.com/office/powerpoint/2010/main" xmlns="" val="3044888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6553200"/>
          </a:xfrm>
        </p:spPr>
        <p:txBody>
          <a:bodyPr>
            <a:normAutofit fontScale="90000"/>
          </a:bodyPr>
          <a:lstStyle/>
          <a:p>
            <a:r>
              <a:rPr lang="en-US" sz="3600" dirty="0" smtClean="0"/>
              <a:t/>
            </a:r>
            <a:br>
              <a:rPr lang="en-US" sz="36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b="1" dirty="0" smtClean="0"/>
              <a:t>Essay (500 Words) </a:t>
            </a:r>
            <a:br>
              <a:rPr lang="en-US" sz="4000" b="1" dirty="0" smtClean="0"/>
            </a:br>
            <a:r>
              <a:rPr lang="en-US" sz="4000" dirty="0" smtClean="0"/>
              <a:t>– Download the essay template. Each </a:t>
            </a:r>
            <a:r>
              <a:rPr lang="en-US" sz="4000" dirty="0" smtClean="0"/>
              <a:t>student in the group will be expected to write an essay (APA format). It will outline the case</a:t>
            </a:r>
            <a:r>
              <a:rPr lang="en-US" sz="4000" dirty="0" smtClean="0"/>
              <a:t> </a:t>
            </a:r>
            <a:r>
              <a:rPr lang="en-US" sz="4000" dirty="0" smtClean="0"/>
              <a:t>in the following order:</a:t>
            </a:r>
            <a:br>
              <a:rPr lang="en-US" sz="4000" dirty="0" smtClean="0"/>
            </a:br>
            <a:r>
              <a:rPr lang="en-US" sz="4000" dirty="0" smtClean="0"/>
              <a:t/>
            </a:r>
            <a:br>
              <a:rPr lang="en-US" sz="4000" dirty="0" smtClean="0"/>
            </a:br>
            <a:r>
              <a:rPr lang="en-US" sz="4000" b="1" dirty="0" smtClean="0"/>
              <a:t>Introduction</a:t>
            </a:r>
            <a:r>
              <a:rPr lang="en-US" sz="4000" dirty="0" smtClean="0"/>
              <a:t> - </a:t>
            </a:r>
            <a:r>
              <a:rPr lang="en-US" sz="3600" dirty="0" smtClean="0"/>
              <a:t>Background of the Case</a:t>
            </a:r>
            <a:r>
              <a:rPr lang="en-US" sz="4000" dirty="0" smtClean="0"/>
              <a:t> </a:t>
            </a:r>
            <a:br>
              <a:rPr lang="en-US" sz="4000" dirty="0" smtClean="0"/>
            </a:br>
            <a:r>
              <a:rPr lang="en-US" sz="4000" dirty="0" smtClean="0"/>
              <a:t/>
            </a:r>
            <a:br>
              <a:rPr lang="en-US" sz="4000" dirty="0" smtClean="0"/>
            </a:br>
            <a:r>
              <a:rPr lang="en-US" sz="4000" b="1" dirty="0" smtClean="0"/>
              <a:t>Body</a:t>
            </a:r>
            <a:r>
              <a:rPr lang="en-US" sz="4000" dirty="0" smtClean="0"/>
              <a:t> - </a:t>
            </a:r>
            <a:r>
              <a:rPr lang="en-US" sz="3600" dirty="0" smtClean="0"/>
              <a:t>Court’s </a:t>
            </a:r>
            <a:r>
              <a:rPr lang="en-US" sz="3600" dirty="0" smtClean="0"/>
              <a:t>ruling with the </a:t>
            </a:r>
            <a:r>
              <a:rPr lang="en-US" sz="3600" dirty="0" smtClean="0"/>
              <a:t>Court’s </a:t>
            </a:r>
            <a:r>
              <a:rPr lang="en-US" sz="3600" dirty="0" smtClean="0"/>
              <a:t>Opinions (Majority, Concurrence, and Dissention).  </a:t>
            </a:r>
            <a:br>
              <a:rPr lang="en-US" sz="3600" dirty="0" smtClean="0"/>
            </a:br>
            <a:r>
              <a:rPr lang="en-US" sz="3600" dirty="0" smtClean="0"/>
              <a:t/>
            </a:r>
            <a:br>
              <a:rPr lang="en-US" sz="3600" dirty="0" smtClean="0"/>
            </a:br>
            <a:r>
              <a:rPr lang="en-US" sz="4000" b="1" dirty="0" smtClean="0"/>
              <a:t>Conclusion</a:t>
            </a:r>
            <a:r>
              <a:rPr lang="en-US" sz="3600" dirty="0" smtClean="0"/>
              <a:t> - </a:t>
            </a:r>
            <a:r>
              <a:rPr lang="en-US" sz="3600" dirty="0" smtClean="0"/>
              <a:t>Consequences of the decision </a:t>
            </a: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b="1" dirty="0" smtClean="0"/>
              <a:t> </a:t>
            </a:r>
            <a:r>
              <a:rPr lang="en-US" sz="4000" dirty="0" smtClean="0"/>
              <a:t/>
            </a:r>
            <a:br>
              <a:rPr lang="en-US" sz="4000" dirty="0" smtClean="0"/>
            </a:br>
            <a:endParaRPr lang="en-US" sz="4000" dirty="0"/>
          </a:p>
        </p:txBody>
      </p:sp>
    </p:spTree>
    <p:extLst>
      <p:ext uri="{BB962C8B-B14F-4D97-AF65-F5344CB8AC3E}">
        <p14:creationId xmlns:p14="http://schemas.microsoft.com/office/powerpoint/2010/main" xmlns="" val="3044888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686800" cy="6553200"/>
          </a:xfrm>
        </p:spPr>
        <p:txBody>
          <a:bodyPr>
            <a:normAutofit fontScale="90000"/>
          </a:bodyPr>
          <a:lstStyle/>
          <a:p>
            <a:r>
              <a:rPr lang="en-US" sz="3600" dirty="0" smtClean="0"/>
              <a:t/>
            </a:r>
            <a:br>
              <a:rPr lang="en-US" sz="3600" dirty="0" smtClean="0"/>
            </a:br>
            <a:r>
              <a:rPr lang="en-US" sz="3600" dirty="0" smtClean="0"/>
              <a:t/>
            </a:r>
            <a:br>
              <a:rPr lang="en-US" sz="3600" dirty="0" smtClean="0"/>
            </a:br>
            <a:r>
              <a:rPr lang="en-US" sz="4900" b="1" dirty="0" smtClean="0"/>
              <a:t>What will be graded?</a:t>
            </a:r>
            <a:r>
              <a:rPr lang="en-US" sz="3600" dirty="0" smtClean="0"/>
              <a:t/>
            </a:r>
            <a:br>
              <a:rPr lang="en-US" sz="3600" dirty="0" smtClean="0"/>
            </a:br>
            <a:r>
              <a:rPr lang="en-US" sz="3600" b="1" dirty="0" smtClean="0"/>
              <a:t>1</a:t>
            </a:r>
            <a:r>
              <a:rPr lang="en-US" sz="4000" b="1" dirty="0" smtClean="0"/>
              <a:t>. </a:t>
            </a:r>
            <a:r>
              <a:rPr lang="en-US" sz="4000" b="1" dirty="0" smtClean="0"/>
              <a:t>Essay (200 Points)</a:t>
            </a:r>
            <a:r>
              <a:rPr lang="en-US" sz="4000" dirty="0" smtClean="0"/>
              <a:t> with the checklist</a:t>
            </a:r>
            <a:r>
              <a:rPr lang="en-US" sz="4000" b="1" dirty="0" smtClean="0"/>
              <a:t/>
            </a:r>
            <a:br>
              <a:rPr lang="en-US" sz="4000" b="1" dirty="0" smtClean="0"/>
            </a:br>
            <a:r>
              <a:rPr lang="en-US" sz="4000" dirty="0" smtClean="0"/>
              <a:t> </a:t>
            </a:r>
            <a:r>
              <a:rPr lang="en-US" sz="4000" dirty="0" smtClean="0"/>
              <a:t/>
            </a:r>
            <a:br>
              <a:rPr lang="en-US" sz="4000" dirty="0" smtClean="0"/>
            </a:br>
            <a:r>
              <a:rPr lang="en-US" sz="4000" b="1" dirty="0" smtClean="0"/>
              <a:t>2.</a:t>
            </a:r>
            <a:r>
              <a:rPr lang="en-US" sz="4000" dirty="0" smtClean="0"/>
              <a:t> </a:t>
            </a:r>
            <a:r>
              <a:rPr lang="en-US" sz="4000" b="1" dirty="0" smtClean="0"/>
              <a:t>Index Cards</a:t>
            </a:r>
            <a:r>
              <a:rPr lang="en-US" sz="4000" dirty="0" smtClean="0"/>
              <a:t> </a:t>
            </a:r>
            <a:r>
              <a:rPr lang="en-US" sz="4000" b="1" dirty="0" smtClean="0"/>
              <a:t>(50 </a:t>
            </a:r>
            <a:r>
              <a:rPr lang="en-US" sz="4000" b="1" dirty="0" smtClean="0"/>
              <a:t>Points)</a:t>
            </a:r>
            <a:r>
              <a:rPr lang="en-US" sz="4000" dirty="0" smtClean="0"/>
              <a:t> – </a:t>
            </a:r>
            <a:r>
              <a:rPr lang="en-US" sz="4000" dirty="0" smtClean="0"/>
              <a:t>It should be written with black or blue ink. It should be neat, clean, and legible for grading. If the instructor cannot read it, then the student will get a low grade. </a:t>
            </a:r>
            <a:br>
              <a:rPr lang="en-US" sz="4000" dirty="0" smtClean="0"/>
            </a:br>
            <a:r>
              <a:rPr lang="en-US" sz="4000" dirty="0" smtClean="0"/>
              <a:t/>
            </a:r>
            <a:br>
              <a:rPr lang="en-US" sz="4000" dirty="0" smtClean="0"/>
            </a:br>
            <a:r>
              <a:rPr lang="en-US" sz="4000" b="1" dirty="0" smtClean="0"/>
              <a:t>3. Power Point (250 Points) </a:t>
            </a: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endParaRPr lang="en-US" sz="4000" dirty="0"/>
          </a:p>
        </p:txBody>
      </p:sp>
    </p:spTree>
    <p:extLst>
      <p:ext uri="{BB962C8B-B14F-4D97-AF65-F5344CB8AC3E}">
        <p14:creationId xmlns:p14="http://schemas.microsoft.com/office/powerpoint/2010/main" xmlns="" val="30448881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199</TotalTime>
  <Words>0</Words>
  <Application>Microsoft Office PowerPoint</Application>
  <PresentationFormat>On-screen Show (4:3)</PresentationFormat>
  <Paragraphs>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  Supreme Court  Project Outline (500 Points)   1. Groups   Three to four (3-4) students per group. Each group will get 3-4 cases depending on how many students in the group. Each student will get a case to do individually for the project.   </vt:lpstr>
      <vt:lpstr>  2. PowerPoint (12 to 15 slides)   Each student will submit his/her own power point. It will be submitted thru the following method: Email (dr.aarcega@gmail.com) or USB Memory Drive (bring to class) Due date:  April 28, 2015  Penalty for late work:  - Negative (-50) first day its late.   - Negative (-25) per day its late.  </vt:lpstr>
      <vt:lpstr>  3. Presentation  - Each student in the group will be expected to show they researched and understand the assigned case they are given.  Index Cards Students will not use their power point. Six to eight (6-8) index cards will be used to do a short summary of their case.  Presentation Time Three (3) minutes minimum Five (5) minutes minimum     </vt:lpstr>
      <vt:lpstr>    Essay (500 Words)  – Download the essay template. Each student in the group will be expected to write an essay (APA format). It will outline the case in the following order:  Introduction - Background of the Case   Body - Court’s ruling with the Court’s Opinions (Majority, Concurrence, and Dissention).    Conclusion - Consequences of the decision      </vt:lpstr>
      <vt:lpstr>  What will be graded? 1. Essay (200 Points) with the checklist   2. Index Cards (50 Points) – It should be written with black or blue ink. It should be neat, clean, and legible for grading. If the instructor cannot read it, then the student will get a low grade.   3. Power Point (250 Points)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Groups - Three (3) students per group. Each group get three (3) separate cases. Each person is expected to do one case. If there are four students in the group, an additional case will be added. 2. PowerPoint (10 to 12 slides) – Submit thru email on the . 3. Presentation – Each student in the group will be expected to present a portion of their  case.</dc:title>
  <dc:creator>tech</dc:creator>
  <cp:lastModifiedBy>Alex Arcega</cp:lastModifiedBy>
  <cp:revision>30</cp:revision>
  <dcterms:created xsi:type="dcterms:W3CDTF">2015-04-06T21:15:09Z</dcterms:created>
  <dcterms:modified xsi:type="dcterms:W3CDTF">2015-04-07T03:30:24Z</dcterms:modified>
</cp:coreProperties>
</file>