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sldIdLst>
    <p:sldId id="279" r:id="rId2"/>
    <p:sldId id="256" r:id="rId3"/>
    <p:sldId id="281" r:id="rId4"/>
    <p:sldId id="282" r:id="rId5"/>
    <p:sldId id="283" r:id="rId6"/>
    <p:sldId id="274" r:id="rId7"/>
    <p:sldId id="273" r:id="rId8"/>
    <p:sldId id="275" r:id="rId9"/>
    <p:sldId id="276" r:id="rId10"/>
    <p:sldId id="270" r:id="rId11"/>
    <p:sldId id="258" r:id="rId12"/>
    <p:sldId id="259" r:id="rId13"/>
    <p:sldId id="261" r:id="rId14"/>
    <p:sldId id="262" r:id="rId15"/>
    <p:sldId id="264" r:id="rId16"/>
    <p:sldId id="277" r:id="rId17"/>
    <p:sldId id="263"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9AB4D-D6C7-4A31-83B7-83C745042B11}"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363355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9AB4D-D6C7-4A31-83B7-83C745042B11}"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286144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9AB4D-D6C7-4A31-83B7-83C745042B11}"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179903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9AB4D-D6C7-4A31-83B7-83C745042B11}"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287289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9AB4D-D6C7-4A31-83B7-83C745042B11}"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25366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9AB4D-D6C7-4A31-83B7-83C745042B11}"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165598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9AB4D-D6C7-4A31-83B7-83C745042B11}" type="datetimeFigureOut">
              <a:rPr lang="en-US" smtClean="0"/>
              <a:pPr/>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192902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9AB4D-D6C7-4A31-83B7-83C745042B11}" type="datetimeFigureOut">
              <a:rPr lang="en-US" smtClean="0"/>
              <a:pPr/>
              <a:t>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188914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9AB4D-D6C7-4A31-83B7-83C745042B11}" type="datetimeFigureOut">
              <a:rPr lang="en-US" smtClean="0"/>
              <a:pPr/>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15940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9AB4D-D6C7-4A31-83B7-83C745042B11}"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625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9AB4D-D6C7-4A31-83B7-83C745042B11}"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3DA37-29BB-484F-80C5-398505B7E434}" type="slidenum">
              <a:rPr lang="en-US" smtClean="0"/>
              <a:pPr/>
              <a:t>‹#›</a:t>
            </a:fld>
            <a:endParaRPr lang="en-US"/>
          </a:p>
        </p:txBody>
      </p:sp>
    </p:spTree>
    <p:extLst>
      <p:ext uri="{BB962C8B-B14F-4D97-AF65-F5344CB8AC3E}">
        <p14:creationId xmlns:p14="http://schemas.microsoft.com/office/powerpoint/2010/main" val="364062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9AB4D-D6C7-4A31-83B7-83C745042B11}" type="datetimeFigureOut">
              <a:rPr lang="en-US" smtClean="0"/>
              <a:pPr/>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3DA37-29BB-484F-80C5-398505B7E434}" type="slidenum">
              <a:rPr lang="en-US" smtClean="0"/>
              <a:pPr/>
              <a:t>‹#›</a:t>
            </a:fld>
            <a:endParaRPr lang="en-US"/>
          </a:p>
        </p:txBody>
      </p:sp>
    </p:spTree>
    <p:extLst>
      <p:ext uri="{BB962C8B-B14F-4D97-AF65-F5344CB8AC3E}">
        <p14:creationId xmlns:p14="http://schemas.microsoft.com/office/powerpoint/2010/main" val="162212513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752600"/>
          </a:xfrm>
        </p:spPr>
        <p:txBody>
          <a:bodyPr>
            <a:normAutofit fontScale="90000"/>
          </a:bodyPr>
          <a:lstStyle/>
          <a:p>
            <a:r>
              <a:rPr lang="en-US" b="1" dirty="0" smtClean="0"/>
              <a:t>Supreme Court Cases</a:t>
            </a:r>
            <a:br>
              <a:rPr lang="en-US" b="1" dirty="0" smtClean="0"/>
            </a:br>
            <a:r>
              <a:rPr lang="en-US" b="1" dirty="0" smtClean="0"/>
              <a:t>Project</a:t>
            </a:r>
            <a:br>
              <a:rPr lang="en-US" b="1" dirty="0" smtClean="0"/>
            </a:br>
            <a:endParaRPr lang="en-US" b="1" dirty="0"/>
          </a:p>
        </p:txBody>
      </p:sp>
      <p:pic>
        <p:nvPicPr>
          <p:cNvPr id="1026" name="Picture 2" descr="https://upload.wikimedia.org/wikipedia/commons/thumb/f/f3/Seal_of_the_United_States_Supreme_Court.svg/2000px-Seal_of_the_United_States_Supreme_Court.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4191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7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b="1" dirty="0" smtClean="0"/>
              <a:t>Background of the Case:</a:t>
            </a:r>
            <a:r>
              <a:rPr lang="en-US" dirty="0" smtClean="0"/>
              <a:t/>
            </a:r>
            <a:br>
              <a:rPr lang="en-US" dirty="0" smtClean="0"/>
            </a:br>
            <a:r>
              <a:rPr lang="en-US" dirty="0" smtClean="0"/>
              <a:t>Summarize the case (1-2 slides). </a:t>
            </a:r>
            <a:br>
              <a:rPr lang="en-US" dirty="0" smtClean="0"/>
            </a:br>
            <a:r>
              <a:rPr lang="en-US" dirty="0" smtClean="0"/>
              <a:t>It should answer some key questions (who, what, where, when, why) in the summary.</a:t>
            </a:r>
            <a:br>
              <a:rPr lang="en-US" dirty="0" smtClean="0"/>
            </a:br>
            <a:r>
              <a:rPr lang="en-US" dirty="0" smtClean="0"/>
              <a:t> </a:t>
            </a:r>
            <a:br>
              <a:rPr lang="en-US" dirty="0" smtClean="0"/>
            </a:br>
            <a:r>
              <a:rPr lang="en-US" dirty="0"/>
              <a:t/>
            </a:r>
            <a:br>
              <a:rPr lang="en-US" dirty="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78562"/>
          </a:xfrm>
        </p:spPr>
        <p:txBody>
          <a:bodyPr/>
          <a:lstStyle/>
          <a:p>
            <a:r>
              <a:rPr lang="en-US" b="1" dirty="0" smtClean="0"/>
              <a:t>The Question(s) presented to </a:t>
            </a:r>
            <a:br>
              <a:rPr lang="en-US" b="1" dirty="0" smtClean="0"/>
            </a:br>
            <a:r>
              <a:rPr lang="en-US" b="1" dirty="0" smtClean="0"/>
              <a:t>the Court:</a:t>
            </a:r>
            <a:r>
              <a:rPr lang="en-US" dirty="0" smtClean="0"/>
              <a:t/>
            </a:r>
            <a:br>
              <a:rPr lang="en-US" dirty="0" smtClean="0"/>
            </a:br>
            <a:r>
              <a:rPr lang="en-US" dirty="0" smtClean="0"/>
              <a:t>- Write the main question(s) that needs to be answered by the Court.</a:t>
            </a:r>
            <a:r>
              <a:rPr lang="en-US" sz="3200" dirty="0" smtClean="0"/>
              <a:t/>
            </a:r>
            <a:br>
              <a:rPr lang="en-US" sz="3200" dirty="0" smtClean="0"/>
            </a:br>
            <a:r>
              <a:rPr lang="en-US" sz="3200" dirty="0" smtClean="0"/>
              <a:t/>
            </a:r>
            <a:br>
              <a:rPr lang="en-US" sz="3200" dirty="0" smtClean="0"/>
            </a:br>
            <a:r>
              <a:rPr lang="en-US" sz="3200" b="1" dirty="0" smtClean="0"/>
              <a:t>Example: </a:t>
            </a:r>
            <a:r>
              <a:rPr lang="en-US" sz="3200" i="1" dirty="0" smtClean="0"/>
              <a:t/>
            </a:r>
            <a:br>
              <a:rPr lang="en-US" sz="3200" i="1" dirty="0" smtClean="0"/>
            </a:br>
            <a:r>
              <a:rPr lang="en-US" i="1" dirty="0" smtClean="0"/>
              <a:t>The case presented the following question(s)…</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b="1" dirty="0" smtClean="0"/>
              <a:t>Court’s Ruling – Decision</a:t>
            </a:r>
            <a:br>
              <a:rPr lang="en-US" b="1" dirty="0" smtClean="0"/>
            </a:br>
            <a:r>
              <a:rPr lang="en-US" dirty="0" smtClean="0"/>
              <a:t>- Write the numbers (6-3 majority ruling by the Court.) </a:t>
            </a:r>
            <a:r>
              <a:rPr lang="en-US" sz="3200" dirty="0" smtClean="0"/>
              <a:t/>
            </a:r>
            <a:br>
              <a:rPr lang="en-US" sz="3200" dirty="0" smtClean="0"/>
            </a:br>
            <a:r>
              <a:rPr lang="en-US" b="1" dirty="0" smtClean="0"/>
              <a:t/>
            </a:r>
            <a:br>
              <a:rPr lang="en-US" b="1" dirty="0" smtClean="0"/>
            </a:br>
            <a:r>
              <a:rPr lang="en-US" b="1" dirty="0" smtClean="0"/>
              <a:t/>
            </a:r>
            <a:br>
              <a:rPr lang="en-US" b="1" dirty="0" smtClean="0"/>
            </a:br>
            <a:r>
              <a:rPr lang="en-US" dirty="0" smtClean="0"/>
              <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78562"/>
          </a:xfrm>
        </p:spPr>
        <p:txBody>
          <a:bodyPr>
            <a:noAutofit/>
          </a:bodyPr>
          <a:lstStyle/>
          <a:p>
            <a:r>
              <a:rPr lang="en-US" b="1" dirty="0" smtClean="0"/>
              <a:t/>
            </a:r>
            <a:br>
              <a:rPr lang="en-US" b="1" dirty="0" smtClean="0"/>
            </a:br>
            <a:r>
              <a:rPr lang="en-US" b="1" dirty="0" smtClean="0"/>
              <a:t/>
            </a:r>
            <a:br>
              <a:rPr lang="en-US" b="1" dirty="0" smtClean="0"/>
            </a:br>
            <a:r>
              <a:rPr lang="en-US" sz="4200" b="1" dirty="0" smtClean="0"/>
              <a:t>Court’s Opinion - Majority Opinion</a:t>
            </a:r>
            <a:br>
              <a:rPr lang="en-US" sz="4200" b="1" dirty="0" smtClean="0"/>
            </a:br>
            <a:r>
              <a:rPr lang="en-US" sz="4200" dirty="0" smtClean="0"/>
              <a:t> - Write the majority opinion on the case.</a:t>
            </a:r>
            <a:br>
              <a:rPr lang="en-US" sz="4200" dirty="0" smtClean="0"/>
            </a:br>
            <a:r>
              <a:rPr lang="en-US" sz="4200" dirty="0" smtClean="0"/>
              <a:t/>
            </a:r>
            <a:br>
              <a:rPr lang="en-US" sz="4200" dirty="0" smtClean="0"/>
            </a:br>
            <a:r>
              <a:rPr lang="en-US" sz="4200" b="1" dirty="0" smtClean="0"/>
              <a:t>What is a Majority Opinion?</a:t>
            </a:r>
            <a:r>
              <a:rPr lang="en-US" sz="4200" dirty="0" smtClean="0"/>
              <a:t/>
            </a:r>
            <a:br>
              <a:rPr lang="en-US" sz="4200" dirty="0" smtClean="0"/>
            </a:br>
            <a:r>
              <a:rPr lang="en-US" sz="4200" dirty="0" smtClean="0"/>
              <a:t>It’s a judicial opinion agreed to by more than half of the members of a court. A majority opinion sets forth the decision of the court and an explanation of the rationale behind the court's decision. </a:t>
            </a:r>
            <a:br>
              <a:rPr lang="en-US" sz="4200" dirty="0" smtClean="0"/>
            </a:br>
            <a:r>
              <a:rPr lang="en-US" sz="4200" dirty="0" smtClean="0"/>
              <a:t/>
            </a:r>
            <a:br>
              <a:rPr lang="en-US" sz="4200" dirty="0" smtClean="0"/>
            </a:br>
            <a:endParaRPr lang="en-US" sz="4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278562"/>
          </a:xfrm>
        </p:spPr>
        <p:txBody>
          <a:bodyPr>
            <a:noAutofit/>
          </a:bodyPr>
          <a:lstStyle/>
          <a:p>
            <a:r>
              <a:rPr lang="en-US" b="1" dirty="0" smtClean="0"/>
              <a:t>Concurring Opinion</a:t>
            </a:r>
            <a:br>
              <a:rPr lang="en-US" b="1" dirty="0" smtClean="0"/>
            </a:br>
            <a:r>
              <a:rPr lang="en-US" dirty="0" smtClean="0"/>
              <a:t> - Write the concurring opinion of </a:t>
            </a:r>
            <a:br>
              <a:rPr lang="en-US" dirty="0" smtClean="0"/>
            </a:br>
            <a:r>
              <a:rPr lang="en-US" dirty="0" smtClean="0"/>
              <a:t>the Court.</a:t>
            </a:r>
            <a:r>
              <a:rPr lang="en-US" b="1" dirty="0" smtClean="0"/>
              <a:t> </a:t>
            </a:r>
            <a:br>
              <a:rPr lang="en-US" b="1" dirty="0" smtClean="0"/>
            </a:br>
            <a:r>
              <a:rPr lang="en-US" dirty="0" smtClean="0"/>
              <a:t/>
            </a:r>
            <a:br>
              <a:rPr lang="en-US" dirty="0" smtClean="0"/>
            </a:br>
            <a:r>
              <a:rPr lang="en-US" sz="1800" b="1" dirty="0" smtClean="0"/>
              <a:t> </a:t>
            </a:r>
            <a:r>
              <a:rPr lang="en-US" b="1" dirty="0" smtClean="0"/>
              <a:t>What is a Concurring Opinion?</a:t>
            </a:r>
            <a:r>
              <a:rPr lang="en-US" dirty="0" smtClean="0"/>
              <a:t> </a:t>
            </a:r>
            <a:br>
              <a:rPr lang="en-US" dirty="0" smtClean="0"/>
            </a:br>
            <a:r>
              <a:rPr lang="en-US" dirty="0" smtClean="0"/>
              <a:t> It’s a written </a:t>
            </a:r>
            <a:r>
              <a:rPr lang="en-US" b="1" dirty="0" smtClean="0"/>
              <a:t>opinion</a:t>
            </a:r>
            <a:r>
              <a:rPr lang="en-US" dirty="0" smtClean="0"/>
              <a:t> by one or more judges of a court which agrees with the decision made by the majority of the court, but states different reasons as the basis for his or her decision.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3200"/>
          </a:xfrm>
        </p:spPr>
        <p:txBody>
          <a:bodyPr>
            <a:normAutofit fontScale="90000"/>
          </a:bodyPr>
          <a:lstStyle/>
          <a:p>
            <a:r>
              <a:rPr lang="en-US" dirty="0" smtClean="0"/>
              <a:t/>
            </a:r>
            <a:br>
              <a:rPr lang="en-US" dirty="0" smtClean="0"/>
            </a:br>
            <a:r>
              <a:rPr lang="en-US" sz="4900" b="1" dirty="0" smtClean="0"/>
              <a:t>Dissenting Opinion </a:t>
            </a:r>
            <a:br>
              <a:rPr lang="en-US" sz="4900" b="1" dirty="0" smtClean="0"/>
            </a:br>
            <a:r>
              <a:rPr lang="en-US" sz="4800" dirty="0" smtClean="0"/>
              <a:t> - Write the dissenting opinion of </a:t>
            </a:r>
            <a:br>
              <a:rPr lang="en-US" sz="4800" dirty="0" smtClean="0"/>
            </a:br>
            <a:r>
              <a:rPr lang="en-US" sz="4800" dirty="0" smtClean="0"/>
              <a:t>the Court.</a:t>
            </a:r>
            <a:r>
              <a:rPr lang="en-US" sz="4800" b="1" dirty="0" smtClean="0"/>
              <a:t> </a:t>
            </a:r>
            <a:br>
              <a:rPr lang="en-US" sz="4800" b="1" dirty="0" smtClean="0"/>
            </a:br>
            <a:r>
              <a:rPr lang="en-US" sz="4900" dirty="0" smtClean="0"/>
              <a:t/>
            </a:r>
            <a:br>
              <a:rPr lang="en-US" sz="4900" dirty="0" smtClean="0"/>
            </a:br>
            <a:r>
              <a:rPr lang="en-US" sz="4900" b="1" dirty="0" smtClean="0"/>
              <a:t> What is a Dissenting Opinion?</a:t>
            </a:r>
            <a:r>
              <a:rPr lang="en-US" sz="4900" dirty="0" smtClean="0"/>
              <a:t> </a:t>
            </a:r>
            <a:br>
              <a:rPr lang="en-US" sz="4900" dirty="0" smtClean="0"/>
            </a:br>
            <a:r>
              <a:rPr lang="en-US" sz="4900" dirty="0" smtClean="0"/>
              <a:t> A dissenting opinion is an opinion in a legal case written by one or more judges expressing disagreement with the majority opinion of the court which gives rise to its judgment. </a:t>
            </a:r>
            <a:endParaRPr lang="en-US" sz="4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583362"/>
          </a:xfrm>
        </p:spPr>
        <p:txBody>
          <a:bodyPr>
            <a:normAutofit fontScale="90000"/>
          </a:bodyPr>
          <a:lstStyle/>
          <a:p>
            <a:r>
              <a:rPr lang="en-US" b="1" dirty="0" smtClean="0"/>
              <a:t>Consequences of the decision</a:t>
            </a:r>
            <a:br>
              <a:rPr lang="en-US" b="1" dirty="0" smtClean="0"/>
            </a:br>
            <a:r>
              <a:rPr lang="en-US" dirty="0" smtClean="0"/>
              <a:t>Write a summary of the consequences of the decision made by the court. Try to simplify the words that are used in the presentation.  </a:t>
            </a:r>
            <a:br>
              <a:rPr lang="en-US" dirty="0" smtClean="0"/>
            </a:br>
            <a:r>
              <a:rPr lang="en-US" dirty="0" smtClean="0"/>
              <a:t>Also, make sure the word that are used in the presentation can be defined during the presentation. The instructor will ask questions about certain terminologies used in the case. </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b="1" dirty="0" smtClean="0"/>
              <a:t>References </a:t>
            </a:r>
            <a:r>
              <a:rPr lang="en-US" dirty="0" smtClean="0"/>
              <a:t/>
            </a:r>
            <a:br>
              <a:rPr lang="en-US" dirty="0" smtClean="0"/>
            </a:br>
            <a:r>
              <a:rPr lang="en-US" dirty="0" smtClean="0"/>
              <a:t>(Format - See Examples)</a:t>
            </a:r>
            <a:r>
              <a:rPr lang="en-US" b="1" dirty="0" smtClean="0"/>
              <a:t/>
            </a:r>
            <a:br>
              <a:rPr lang="en-US" b="1" dirty="0" smtClean="0"/>
            </a:br>
            <a:r>
              <a:rPr lang="en-US" b="1" dirty="0" smtClean="0"/>
              <a:t/>
            </a:r>
            <a:br>
              <a:rPr lang="en-US" b="1" dirty="0" smtClean="0"/>
            </a:br>
            <a:r>
              <a:rPr lang="en-US" dirty="0" smtClean="0"/>
              <a:t/>
            </a:r>
            <a:br>
              <a:rPr lang="en-US" dirty="0" smtClean="0"/>
            </a:b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781800"/>
          </a:xfrm>
        </p:spPr>
        <p:txBody>
          <a:bodyPr>
            <a:normAutofit fontScale="90000"/>
          </a:bodyPr>
          <a:lstStyle/>
          <a:p>
            <a:pPr>
              <a:defRPr/>
            </a:pPr>
            <a:r>
              <a:rPr lang="en-US" sz="4900" b="1" dirty="0" smtClean="0"/>
              <a:t>Examples</a:t>
            </a:r>
            <a:r>
              <a:rPr lang="en-US" sz="3200" b="1" dirty="0" smtClean="0"/>
              <a:t/>
            </a:r>
            <a:br>
              <a:rPr lang="en-US" sz="3200" b="1" dirty="0" smtClean="0"/>
            </a:br>
            <a:r>
              <a:rPr lang="en-US" sz="3200" b="1" dirty="0" smtClean="0"/>
              <a:t>Magazine Reference</a:t>
            </a:r>
            <a:r>
              <a:rPr lang="en-US" sz="3200" dirty="0" smtClean="0"/>
              <a:t/>
            </a:r>
            <a:br>
              <a:rPr lang="en-US" sz="3200" dirty="0" smtClean="0"/>
            </a:br>
            <a:r>
              <a:rPr lang="en-US" sz="3200" dirty="0" smtClean="0"/>
              <a:t>Beck, B. E. (1999, July). Style and modern writing [Special issue]. </a:t>
            </a:r>
            <a:r>
              <a:rPr lang="en-US" sz="3200" i="1" dirty="0" smtClean="0"/>
              <a:t>Prose Magazine, 126, </a:t>
            </a:r>
            <a:r>
              <a:rPr lang="en-US" sz="3200" dirty="0" smtClean="0"/>
              <a:t>96-134.</a:t>
            </a:r>
            <a:br>
              <a:rPr lang="en-US" sz="3200" dirty="0" smtClean="0"/>
            </a:br>
            <a:r>
              <a:rPr lang="en-US" sz="3200" dirty="0" smtClean="0"/>
              <a:t/>
            </a:r>
            <a:br>
              <a:rPr lang="en-US" sz="3200" dirty="0" smtClean="0"/>
            </a:br>
            <a:r>
              <a:rPr lang="en-US" sz="3200" dirty="0" smtClean="0"/>
              <a:t> </a:t>
            </a:r>
            <a:r>
              <a:rPr lang="en-US" sz="3200" b="1" dirty="0" smtClean="0"/>
              <a:t>Book Reference </a:t>
            </a:r>
            <a:r>
              <a:rPr lang="en-US" sz="3200" dirty="0" smtClean="0"/>
              <a:t/>
            </a:r>
            <a:br>
              <a:rPr lang="en-US" sz="3200" dirty="0" smtClean="0"/>
            </a:br>
            <a:r>
              <a:rPr lang="en-US" sz="3200" dirty="0" err="1" smtClean="0"/>
              <a:t>Gode</a:t>
            </a:r>
            <a:r>
              <a:rPr lang="en-US" sz="3200" dirty="0" smtClean="0"/>
              <a:t>, S. M., </a:t>
            </a:r>
            <a:r>
              <a:rPr lang="en-US" sz="3200" dirty="0" err="1" smtClean="0"/>
              <a:t>Orman</a:t>
            </a:r>
            <a:r>
              <a:rPr lang="en-US" sz="3200" dirty="0" smtClean="0"/>
              <a:t>, T. P., &amp; Carey, R. (1967). </a:t>
            </a:r>
            <a:r>
              <a:rPr lang="en-US" sz="3200" i="1" dirty="0" smtClean="0"/>
              <a:t>Writers and writing</a:t>
            </a:r>
            <a:r>
              <a:rPr lang="en-US" sz="3200" dirty="0" smtClean="0"/>
              <a:t>. New York: Lucerne Publishing.</a:t>
            </a:r>
            <a:br>
              <a:rPr lang="en-US" sz="3200" dirty="0" smtClean="0"/>
            </a:br>
            <a:r>
              <a:rPr lang="en-US" sz="3200" dirty="0" smtClean="0"/>
              <a:t/>
            </a:r>
            <a:br>
              <a:rPr lang="en-US" sz="3200" dirty="0" smtClean="0"/>
            </a:br>
            <a:r>
              <a:rPr lang="en-US" sz="3200" dirty="0" smtClean="0"/>
              <a:t> </a:t>
            </a:r>
            <a:r>
              <a:rPr lang="en-US" sz="3200" b="1" dirty="0" smtClean="0"/>
              <a:t>Internet Reference</a:t>
            </a:r>
            <a:r>
              <a:rPr lang="en-US" sz="3200" dirty="0" smtClean="0"/>
              <a:t/>
            </a:r>
            <a:br>
              <a:rPr lang="en-US" sz="3200" dirty="0" smtClean="0"/>
            </a:br>
            <a:r>
              <a:rPr lang="en-US" sz="3200" dirty="0" smtClean="0"/>
              <a:t>Bernstein, M. (2002). 10 tips on writing the living Web. </a:t>
            </a:r>
            <a:r>
              <a:rPr lang="en-US" sz="3200" i="1" dirty="0" smtClean="0"/>
              <a:t>A List Apart: For People Who Make Websites, 149</a:t>
            </a:r>
            <a:r>
              <a:rPr lang="en-US" sz="3200" dirty="0" smtClean="0"/>
              <a:t>. </a:t>
            </a:r>
            <a:br>
              <a:rPr lang="en-US" sz="3200" dirty="0" smtClean="0"/>
            </a:br>
            <a:r>
              <a:rPr lang="en-US" sz="3200" dirty="0" smtClean="0"/>
              <a:t>Retrieved from  http://www.alistapart.com/articles/writeliving</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0866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sz="3100" dirty="0" smtClean="0"/>
              <a:t>1. </a:t>
            </a:r>
            <a:r>
              <a:rPr lang="en-US" sz="3100" b="1" dirty="0" smtClean="0"/>
              <a:t>Groups</a:t>
            </a:r>
            <a:r>
              <a:rPr lang="en-US" sz="3100" dirty="0" smtClean="0"/>
              <a:t> - Four (4) students per group. Each group will get </a:t>
            </a:r>
            <a:r>
              <a:rPr lang="en-US" sz="3100" dirty="0"/>
              <a:t>Four (4) </a:t>
            </a:r>
            <a:r>
              <a:rPr lang="en-US" sz="3100" dirty="0" smtClean="0"/>
              <a:t>separate cases. Each person is expected to do one case. Students are placed into groups for time saving and scheduling purposes. Students do not have to work together as an actual group.</a:t>
            </a:r>
            <a:br>
              <a:rPr lang="en-US" sz="3100" dirty="0" smtClean="0"/>
            </a:br>
            <a:r>
              <a:rPr lang="en-US" sz="3100" dirty="0" smtClean="0"/>
              <a:t>2. </a:t>
            </a:r>
            <a:r>
              <a:rPr lang="en-US" sz="3100" b="1" dirty="0" smtClean="0"/>
              <a:t>PowerPoint</a:t>
            </a:r>
            <a:r>
              <a:rPr lang="en-US" sz="3100" dirty="0" smtClean="0"/>
              <a:t> (10 to 12 slides) – Each student must have a USB Memory Drive to load their presentation into class computer. The case(s) can be loaded individually or as a group.</a:t>
            </a:r>
            <a:br>
              <a:rPr lang="en-US" sz="3100" dirty="0" smtClean="0"/>
            </a:br>
            <a:r>
              <a:rPr lang="en-US" sz="3100" dirty="0" smtClean="0"/>
              <a:t>3. </a:t>
            </a:r>
            <a:r>
              <a:rPr lang="en-US" sz="3100" b="1" dirty="0" smtClean="0"/>
              <a:t>Visuals</a:t>
            </a:r>
            <a:r>
              <a:rPr lang="en-US" sz="3100" dirty="0" smtClean="0"/>
              <a:t> – Provide picture of the people key people involved in the case (i.e., Plaintiff, Defendant, Chief Justice) in the case. </a:t>
            </a:r>
            <a:br>
              <a:rPr lang="en-US" sz="3100" dirty="0" smtClean="0"/>
            </a:br>
            <a:r>
              <a:rPr lang="en-US" sz="3100" dirty="0" smtClean="0"/>
              <a:t>4. </a:t>
            </a:r>
            <a:r>
              <a:rPr lang="en-US" sz="3100" b="1" dirty="0" smtClean="0"/>
              <a:t>Presentation </a:t>
            </a:r>
            <a:r>
              <a:rPr lang="en-US" sz="3100" dirty="0" smtClean="0"/>
              <a:t>– Each student in the group will be expected to present a summary of the following sections of their  case:</a:t>
            </a:r>
            <a:br>
              <a:rPr lang="en-US" sz="3100" dirty="0" smtClean="0"/>
            </a:br>
            <a:r>
              <a:rPr lang="en-US" sz="3100" b="1" dirty="0" smtClean="0"/>
              <a:t>1. Court’s Opinion (Majority)</a:t>
            </a:r>
            <a:br>
              <a:rPr lang="en-US" sz="3100" b="1" dirty="0" smtClean="0"/>
            </a:br>
            <a:r>
              <a:rPr lang="en-US" sz="3100" b="1" dirty="0" smtClean="0"/>
              <a:t>2. Concurrence Opinion </a:t>
            </a:r>
            <a:br>
              <a:rPr lang="en-US" sz="3100" b="1" dirty="0" smtClean="0"/>
            </a:br>
            <a:r>
              <a:rPr lang="en-US" sz="3100" b="1" dirty="0" smtClean="0"/>
              <a:t>3. Dissention Opinion</a:t>
            </a:r>
            <a:br>
              <a:rPr lang="en-US" sz="3100" b="1" dirty="0" smtClean="0"/>
            </a:br>
            <a:r>
              <a:rPr lang="en-US" sz="3100" b="1" dirty="0" smtClean="0"/>
              <a:t> </a:t>
            </a:r>
            <a:r>
              <a:rPr lang="en-US" sz="3100" dirty="0" smtClean="0"/>
              <a:t/>
            </a:r>
            <a:br>
              <a:rPr lang="en-US" sz="3100" dirty="0" smtClean="0"/>
            </a:br>
            <a:r>
              <a:rPr lang="en-US" sz="3100" dirty="0" smtClean="0"/>
              <a:t/>
            </a:r>
            <a:br>
              <a:rPr lang="en-US" sz="3100" dirty="0" smtClean="0"/>
            </a:br>
            <a:r>
              <a:rPr lang="en-US" dirty="0" smtClean="0"/>
              <a:t/>
            </a:r>
            <a:br>
              <a:rPr lang="en-US" dirty="0" smtClean="0"/>
            </a:br>
            <a:endParaRPr lang="en-US"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6858000"/>
          </a:xfrm>
        </p:spPr>
        <p:txBody>
          <a:bodyPr>
            <a:normAutofit fontScale="90000"/>
          </a:bodyPr>
          <a:lstStyle/>
          <a:p>
            <a:pPr marL="342900" indent="-342900">
              <a:tabLst>
                <a:tab pos="685800" algn="l"/>
              </a:tabLst>
            </a:pPr>
            <a:r>
              <a:rPr lang="en-US" altLang="en-US" sz="3600" b="1" dirty="0" smtClean="0">
                <a:latin typeface="Times New Roman" pitchFamily="18" charset="0"/>
                <a:cs typeface="Times New Roman" pitchFamily="18" charset="0"/>
              </a:rPr>
              <a:t>Presentation Requirements</a:t>
            </a:r>
            <a:br>
              <a:rPr lang="en-US" altLang="en-US" sz="3600" b="1" dirty="0" smtClean="0">
                <a:latin typeface="Times New Roman" pitchFamily="18" charset="0"/>
                <a:cs typeface="Times New Roman" pitchFamily="18" charset="0"/>
              </a:rPr>
            </a:br>
            <a:r>
              <a:rPr lang="en-US" altLang="en-US" sz="2800" b="1" u="sng" dirty="0" smtClean="0">
                <a:latin typeface="Times New Roman" pitchFamily="18" charset="0"/>
                <a:cs typeface="Times New Roman" pitchFamily="18" charset="0"/>
              </a:rPr>
              <a:t>USB Memory Device </a:t>
            </a:r>
            <a:r>
              <a:rPr lang="en-US" altLang="en-US" sz="2800" b="1" dirty="0" smtClean="0">
                <a:latin typeface="Times New Roman" pitchFamily="18" charset="0"/>
                <a:cs typeface="Times New Roman" pitchFamily="18" charset="0"/>
              </a:rPr>
              <a:t/>
            </a:r>
            <a:br>
              <a:rPr lang="en-US" altLang="en-US" sz="2800" b="1" dirty="0" smtClean="0">
                <a:latin typeface="Times New Roman" pitchFamily="18" charset="0"/>
                <a:cs typeface="Times New Roman" pitchFamily="18" charset="0"/>
              </a:rPr>
            </a:br>
            <a:r>
              <a:rPr lang="en-US" altLang="en-US" sz="2800" dirty="0" smtClean="0">
                <a:latin typeface="Times New Roman" pitchFamily="18" charset="0"/>
                <a:cs typeface="Times New Roman" pitchFamily="18" charset="0"/>
              </a:rPr>
              <a:t>Due to poor </a:t>
            </a:r>
            <a:r>
              <a:rPr lang="en-US" altLang="en-US" sz="2800" dirty="0" err="1" smtClean="0">
                <a:latin typeface="Times New Roman" pitchFamily="18" charset="0"/>
                <a:cs typeface="Times New Roman" pitchFamily="18" charset="0"/>
              </a:rPr>
              <a:t>WiFi</a:t>
            </a:r>
            <a:r>
              <a:rPr lang="en-US" altLang="en-US" sz="2800" dirty="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reception, Google </a:t>
            </a:r>
            <a:r>
              <a:rPr lang="en-US" altLang="en-US" sz="2800" dirty="0">
                <a:latin typeface="Times New Roman" pitchFamily="18" charset="0"/>
                <a:cs typeface="Times New Roman" pitchFamily="18" charset="0"/>
              </a:rPr>
              <a:t>Docs will not </a:t>
            </a:r>
            <a:r>
              <a:rPr lang="en-US" altLang="en-US" sz="2800" dirty="0" smtClean="0">
                <a:latin typeface="Times New Roman" pitchFamily="18" charset="0"/>
                <a:cs typeface="Times New Roman" pitchFamily="18" charset="0"/>
              </a:rPr>
              <a:t>work in class. Each group will need to load their Power Point presentation manually through the USB Memory Device. It must be loaded into the class computer one day before the presentation date to make sure it works properly. </a:t>
            </a:r>
            <a:r>
              <a:rPr lang="en-US" altLang="en-US" sz="2800" b="1" dirty="0" smtClean="0">
                <a:latin typeface="Times New Roman" pitchFamily="18" charset="0"/>
                <a:cs typeface="Times New Roman" pitchFamily="18" charset="0"/>
              </a:rPr>
              <a:t/>
            </a:r>
            <a:br>
              <a:rPr lang="en-US" altLang="en-US" sz="2800" b="1" dirty="0" smtClean="0">
                <a:latin typeface="Times New Roman" pitchFamily="18" charset="0"/>
                <a:cs typeface="Times New Roman" pitchFamily="18" charset="0"/>
              </a:rPr>
            </a:br>
            <a:r>
              <a:rPr lang="en-US" altLang="en-US" sz="2800" b="1" u="sng" dirty="0" smtClean="0">
                <a:latin typeface="Times New Roman" pitchFamily="18" charset="0"/>
                <a:cs typeface="Times New Roman" pitchFamily="18" charset="0"/>
              </a:rPr>
              <a:t>Oral Presentation</a:t>
            </a:r>
            <a:r>
              <a:rPr lang="en-US" altLang="en-US" sz="2800" b="1" dirty="0" smtClean="0">
                <a:latin typeface="Times New Roman" pitchFamily="18" charset="0"/>
                <a:cs typeface="Times New Roman" pitchFamily="18" charset="0"/>
              </a:rPr>
              <a:t/>
            </a:r>
            <a:br>
              <a:rPr lang="en-US" altLang="en-US" sz="2800" b="1" dirty="0" smtClean="0">
                <a:latin typeface="Times New Roman" pitchFamily="18" charset="0"/>
                <a:cs typeface="Times New Roman" pitchFamily="18" charset="0"/>
              </a:rPr>
            </a:br>
            <a:r>
              <a:rPr lang="en-US" altLang="en-US" sz="2800" b="1" dirty="0" smtClean="0">
                <a:latin typeface="Times New Roman" pitchFamily="18" charset="0"/>
                <a:cs typeface="Times New Roman" pitchFamily="18" charset="0"/>
              </a:rPr>
              <a:t>-</a:t>
            </a:r>
            <a:r>
              <a:rPr lang="en-US" altLang="en-US" sz="2800" dirty="0" smtClean="0">
                <a:latin typeface="Times New Roman" pitchFamily="18" charset="0"/>
                <a:cs typeface="Times New Roman" pitchFamily="18" charset="0"/>
              </a:rPr>
              <a:t>Loud, clear, look at the audience. </a:t>
            </a:r>
            <a:r>
              <a:rPr lang="en-US" altLang="en-US" sz="2800" b="1" dirty="0" smtClean="0">
                <a:latin typeface="Times New Roman" pitchFamily="18" charset="0"/>
                <a:cs typeface="Times New Roman" pitchFamily="18" charset="0"/>
              </a:rPr>
              <a:t/>
            </a:r>
            <a:br>
              <a:rPr lang="en-US" altLang="en-US" sz="2800" b="1" dirty="0" smtClean="0">
                <a:latin typeface="Times New Roman" pitchFamily="18" charset="0"/>
                <a:cs typeface="Times New Roman" pitchFamily="18" charset="0"/>
              </a:rPr>
            </a:br>
            <a:r>
              <a:rPr lang="en-US" altLang="en-US" sz="2800" b="1" u="sng" dirty="0" smtClean="0">
                <a:latin typeface="Times New Roman" pitchFamily="18" charset="0"/>
                <a:cs typeface="Times New Roman" pitchFamily="18" charset="0"/>
              </a:rPr>
              <a:t>Index Cards</a:t>
            </a:r>
            <a:br>
              <a:rPr lang="en-US" altLang="en-US" sz="2800" b="1" u="sng" dirty="0" smtClean="0">
                <a:latin typeface="Times New Roman" pitchFamily="18" charset="0"/>
                <a:cs typeface="Times New Roman" pitchFamily="18" charset="0"/>
              </a:rPr>
            </a:br>
            <a:r>
              <a:rPr lang="en-US" altLang="en-US" sz="2800" dirty="0" smtClean="0">
                <a:latin typeface="Times New Roman" pitchFamily="18" charset="0"/>
                <a:cs typeface="Times New Roman" pitchFamily="18" charset="0"/>
              </a:rPr>
              <a:t>Each student must have 5-6 index cards with a summary of their case.</a:t>
            </a:r>
            <a:br>
              <a:rPr lang="en-US" altLang="en-US" sz="2800" dirty="0" smtClean="0">
                <a:latin typeface="Times New Roman" pitchFamily="18" charset="0"/>
                <a:cs typeface="Times New Roman" pitchFamily="18" charset="0"/>
              </a:rPr>
            </a:br>
            <a:r>
              <a:rPr lang="en-US" altLang="en-US" sz="2800" b="1" u="sng" dirty="0" smtClean="0">
                <a:latin typeface="Times New Roman" pitchFamily="18" charset="0"/>
                <a:cs typeface="Times New Roman" pitchFamily="18" charset="0"/>
              </a:rPr>
              <a:t>Visual Aides</a:t>
            </a:r>
            <a:r>
              <a:rPr lang="en-US" altLang="en-US" sz="2800" dirty="0" smtClean="0">
                <a:latin typeface="Times New Roman" pitchFamily="18" charset="0"/>
                <a:cs typeface="Times New Roman" pitchFamily="18" charset="0"/>
              </a:rPr>
              <a:t/>
            </a:r>
            <a:br>
              <a:rPr lang="en-US" altLang="en-US" sz="2800" dirty="0" smtClean="0">
                <a:latin typeface="Times New Roman" pitchFamily="18" charset="0"/>
                <a:cs typeface="Times New Roman" pitchFamily="18" charset="0"/>
              </a:rPr>
            </a:br>
            <a:r>
              <a:rPr lang="en-US" altLang="en-US" sz="2800" dirty="0" smtClean="0">
                <a:latin typeface="Times New Roman" pitchFamily="18" charset="0"/>
                <a:cs typeface="Times New Roman" pitchFamily="18" charset="0"/>
              </a:rPr>
              <a:t>Pictures of the Plaintiff(s), Defendant(s), Chief Justice and any other pictures that can enhance the presentation. </a:t>
            </a:r>
            <a:br>
              <a:rPr lang="en-US" altLang="en-US" sz="2800" dirty="0" smtClean="0">
                <a:latin typeface="Times New Roman" pitchFamily="18" charset="0"/>
                <a:cs typeface="Times New Roman" pitchFamily="18" charset="0"/>
              </a:rPr>
            </a:br>
            <a:r>
              <a:rPr lang="en-US" altLang="en-US" sz="2800" b="1" u="sng" dirty="0" smtClean="0">
                <a:latin typeface="Times New Roman" pitchFamily="18" charset="0"/>
                <a:cs typeface="Times New Roman" pitchFamily="18" charset="0"/>
              </a:rPr>
              <a:t>Each (per person) Presentation </a:t>
            </a:r>
            <a:r>
              <a:rPr lang="en-US" altLang="en-US" sz="2800" b="1" u="sng" dirty="0">
                <a:latin typeface="Times New Roman" pitchFamily="18" charset="0"/>
                <a:cs typeface="Times New Roman" pitchFamily="18" charset="0"/>
              </a:rPr>
              <a:t>Time</a:t>
            </a:r>
            <a:r>
              <a:rPr lang="en-US" altLang="en-US" sz="2800" u="sng" dirty="0">
                <a:latin typeface="Times New Roman" pitchFamily="18" charset="0"/>
                <a:cs typeface="Times New Roman" pitchFamily="18" charset="0"/>
              </a:rPr>
              <a:t/>
            </a:r>
            <a:br>
              <a:rPr lang="en-US" altLang="en-US" sz="2800" u="sng" dirty="0">
                <a:latin typeface="Times New Roman" pitchFamily="18" charset="0"/>
                <a:cs typeface="Times New Roman" pitchFamily="18" charset="0"/>
              </a:rPr>
            </a:br>
            <a:r>
              <a:rPr lang="en-US" altLang="en-US" sz="2800" dirty="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Three (3) </a:t>
            </a:r>
            <a:r>
              <a:rPr lang="en-US" altLang="en-US" sz="2800" dirty="0">
                <a:latin typeface="Times New Roman" pitchFamily="18" charset="0"/>
                <a:cs typeface="Times New Roman" pitchFamily="18" charset="0"/>
              </a:rPr>
              <a:t>minutes minimum</a:t>
            </a:r>
            <a:br>
              <a:rPr lang="en-US" altLang="en-US" sz="2800" dirty="0">
                <a:latin typeface="Times New Roman" pitchFamily="18" charset="0"/>
                <a:cs typeface="Times New Roman" pitchFamily="18" charset="0"/>
              </a:rPr>
            </a:br>
            <a:r>
              <a:rPr lang="en-US" altLang="en-US" sz="2800" dirty="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Five (5) </a:t>
            </a:r>
            <a:r>
              <a:rPr lang="en-US" altLang="en-US" sz="2800" dirty="0">
                <a:latin typeface="Times New Roman" pitchFamily="18" charset="0"/>
                <a:cs typeface="Times New Roman" pitchFamily="18" charset="0"/>
              </a:rPr>
              <a:t>minutes maximum</a:t>
            </a:r>
            <a:endParaRPr lang="en-US" altLang="en-US" sz="2800" dirty="0" smtClean="0"/>
          </a:p>
        </p:txBody>
      </p:sp>
    </p:spTree>
    <p:extLst>
      <p:ext uri="{BB962C8B-B14F-4D97-AF65-F5344CB8AC3E}">
        <p14:creationId xmlns:p14="http://schemas.microsoft.com/office/powerpoint/2010/main" val="390053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220200" cy="6430963"/>
          </a:xfrm>
        </p:spPr>
        <p:txBody>
          <a:bodyPr rtlCol="0">
            <a:normAutofit fontScale="90000"/>
          </a:bodyPr>
          <a:lstStyle/>
          <a:p>
            <a:pPr marL="342900" indent="-342900" eaLnBrk="1" fontAlgn="auto" hangingPunct="1">
              <a:spcAft>
                <a:spcPts val="0"/>
              </a:spcAft>
              <a:buSzPts val="3600"/>
              <a:tabLst>
                <a:tab pos="914400" algn="l"/>
              </a:tabLst>
              <a:defRPr/>
            </a:pPr>
            <a:r>
              <a:rPr lang="en-US" sz="2400" b="1" u="sng" dirty="0" smtClean="0">
                <a:latin typeface="Times New Roman" pitchFamily="18" charset="0"/>
                <a:cs typeface="Times New Roman" pitchFamily="18" charset="0"/>
              </a:rPr>
              <a:t/>
            </a:r>
            <a:br>
              <a:rPr lang="en-US" sz="2400" b="1" u="sng" dirty="0" smtClean="0">
                <a:latin typeface="Times New Roman" pitchFamily="18" charset="0"/>
                <a:cs typeface="Times New Roman" pitchFamily="18" charset="0"/>
              </a:rPr>
            </a:br>
            <a:r>
              <a:rPr lang="en-US" sz="2400" b="1" u="sng" dirty="0" smtClean="0">
                <a:latin typeface="Times New Roman" pitchFamily="18" charset="0"/>
                <a:cs typeface="Times New Roman" pitchFamily="18" charset="0"/>
              </a:rPr>
              <a:t/>
            </a:r>
            <a:br>
              <a:rPr lang="en-US" sz="2400" b="1" u="sng" dirty="0" smtClean="0">
                <a:latin typeface="Times New Roman" pitchFamily="18" charset="0"/>
                <a:cs typeface="Times New Roman" pitchFamily="18" charset="0"/>
              </a:rPr>
            </a:br>
            <a:r>
              <a:rPr lang="en-US" sz="2400" b="1" u="sng" dirty="0" smtClean="0">
                <a:latin typeface="Times New Roman" pitchFamily="18" charset="0"/>
                <a:cs typeface="Times New Roman" pitchFamily="18" charset="0"/>
              </a:rPr>
              <a:t/>
            </a:r>
            <a:br>
              <a:rPr lang="en-US" sz="2400" b="1" u="sng" dirty="0" smtClean="0">
                <a:latin typeface="Times New Roman" pitchFamily="18" charset="0"/>
                <a:cs typeface="Times New Roman" pitchFamily="18" charset="0"/>
              </a:rPr>
            </a:br>
            <a:r>
              <a:rPr lang="en-US" sz="2400" b="1" u="sng" dirty="0">
                <a:latin typeface="Times New Roman" pitchFamily="18" charset="0"/>
                <a:cs typeface="Times New Roman" pitchFamily="18" charset="0"/>
              </a:rPr>
              <a:t/>
            </a:r>
            <a:br>
              <a:rPr lang="en-US" sz="2400" b="1" u="sng" dirty="0">
                <a:latin typeface="Times New Roman" pitchFamily="18" charset="0"/>
                <a:cs typeface="Times New Roman" pitchFamily="18" charset="0"/>
              </a:rPr>
            </a:br>
            <a:r>
              <a:rPr lang="en-US" sz="2400" b="1" u="sng" dirty="0" smtClean="0">
                <a:latin typeface="Times New Roman" pitchFamily="18" charset="0"/>
                <a:cs typeface="Times New Roman" pitchFamily="18" charset="0"/>
              </a:rPr>
              <a:t/>
            </a:r>
            <a:br>
              <a:rPr lang="en-US" sz="2400" b="1" u="sng" dirty="0" smtClean="0">
                <a:latin typeface="Times New Roman" pitchFamily="18" charset="0"/>
                <a:cs typeface="Times New Roman" pitchFamily="18" charset="0"/>
              </a:rPr>
            </a:br>
            <a:r>
              <a:rPr lang="en-US" sz="2400" b="1" u="sng" dirty="0">
                <a:latin typeface="Times New Roman" pitchFamily="18" charset="0"/>
                <a:cs typeface="Times New Roman" pitchFamily="18" charset="0"/>
              </a:rPr>
              <a:t/>
            </a:r>
            <a:br>
              <a:rPr lang="en-US" sz="2400" b="1" u="sng" dirty="0">
                <a:latin typeface="Times New Roman" pitchFamily="18" charset="0"/>
                <a:cs typeface="Times New Roman" pitchFamily="18" charset="0"/>
              </a:rPr>
            </a:br>
            <a:r>
              <a:rPr lang="en-US" sz="2400" b="1" u="sng" dirty="0" smtClean="0">
                <a:latin typeface="Times New Roman" pitchFamily="18" charset="0"/>
                <a:cs typeface="Times New Roman" pitchFamily="18" charset="0"/>
              </a:rPr>
              <a:t/>
            </a:r>
            <a:br>
              <a:rPr lang="en-US" sz="2400" b="1" u="sng" dirty="0" smtClean="0">
                <a:latin typeface="Times New Roman" pitchFamily="18" charset="0"/>
                <a:cs typeface="Times New Roman" pitchFamily="18" charset="0"/>
              </a:rPr>
            </a:br>
            <a:r>
              <a:rPr lang="en-US" sz="2400" b="1" u="sng" dirty="0" smtClean="0">
                <a:latin typeface="Times New Roman" pitchFamily="18" charset="0"/>
                <a:cs typeface="Times New Roman" pitchFamily="18" charset="0"/>
              </a:rPr>
              <a:t/>
            </a:r>
            <a:br>
              <a:rPr lang="en-US" sz="2400" b="1" u="sng" dirty="0" smtClean="0">
                <a:latin typeface="Times New Roman" pitchFamily="18" charset="0"/>
                <a:cs typeface="Times New Roman" pitchFamily="18" charset="0"/>
              </a:rPr>
            </a:br>
            <a:r>
              <a:rPr lang="en-US" sz="2400" b="1" u="sng" dirty="0">
                <a:latin typeface="Times New Roman" pitchFamily="18" charset="0"/>
                <a:cs typeface="Times New Roman" pitchFamily="18" charset="0"/>
              </a:rPr>
              <a:t/>
            </a:r>
            <a:br>
              <a:rPr lang="en-US" sz="2400" b="1" u="sng" dirty="0">
                <a:latin typeface="Times New Roman" pitchFamily="18" charset="0"/>
                <a:cs typeface="Times New Roman" pitchFamily="18" charset="0"/>
              </a:rPr>
            </a:br>
            <a:r>
              <a:rPr lang="en-US" sz="3600" b="1" u="sng" dirty="0" smtClean="0">
                <a:latin typeface="Times New Roman" pitchFamily="18" charset="0"/>
                <a:cs typeface="Times New Roman" pitchFamily="18" charset="0"/>
              </a:rPr>
              <a:t>Evaluation value (300 Points</a:t>
            </a:r>
            <a:r>
              <a:rPr lang="en-US" sz="3600" b="1" u="sng" dirty="0">
                <a:latin typeface="Times New Roman" pitchFamily="18" charset="0"/>
                <a:cs typeface="Times New Roman" pitchFamily="18" charset="0"/>
              </a:rPr>
              <a:t>)</a:t>
            </a:r>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Essay -300 Words Essay (150 Points)</a:t>
            </a:r>
            <a:br>
              <a:rPr lang="en-US" sz="3100" b="1" dirty="0" smtClean="0">
                <a:latin typeface="Times New Roman" pitchFamily="18" charset="0"/>
                <a:cs typeface="Times New Roman" pitchFamily="18" charset="0"/>
              </a:rPr>
            </a:br>
            <a:r>
              <a:rPr lang="en-US" altLang="en-US" sz="3100" dirty="0" smtClean="0">
                <a:latin typeface="Times New Roman" pitchFamily="18" charset="0"/>
                <a:cs typeface="Times New Roman" pitchFamily="18" charset="0"/>
              </a:rPr>
              <a:t>(Use the Essay format with a checklist on the website.)</a:t>
            </a:r>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 Presentation (50 Points)</a:t>
            </a:r>
            <a:br>
              <a:rPr lang="en-US" sz="3100" b="1"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Facts &amp; Information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-Presentation (Loud, clear, eye contact with the audience) </a:t>
            </a:r>
            <a:br>
              <a:rPr lang="en-US" sz="3100" dirty="0" smtClean="0">
                <a:latin typeface="Times New Roman" pitchFamily="18" charset="0"/>
                <a:cs typeface="Times New Roman" pitchFamily="18" charset="0"/>
              </a:rPr>
            </a:br>
            <a:r>
              <a:rPr lang="en-US" sz="3100" b="1" u="sng" dirty="0" smtClean="0">
                <a:latin typeface="Times New Roman" pitchFamily="18" charset="0"/>
                <a:cs typeface="Times New Roman" pitchFamily="18" charset="0"/>
              </a:rPr>
              <a:t>Index Cards 5-6 Cards (25 Points) </a:t>
            </a:r>
            <a:r>
              <a:rPr lang="en-US" sz="3100" dirty="0">
                <a:latin typeface="Times New Roman" pitchFamily="18" charset="0"/>
                <a:cs typeface="Times New Roman" pitchFamily="18" charset="0"/>
              </a:rPr>
              <a:t/>
            </a:r>
            <a:br>
              <a:rPr lang="en-US" sz="3100" dirty="0">
                <a:latin typeface="Times New Roman" pitchFamily="18" charset="0"/>
                <a:cs typeface="Times New Roman" pitchFamily="18" charset="0"/>
              </a:rPr>
            </a:br>
            <a:r>
              <a:rPr lang="en-US" sz="3100" b="1" u="sng" dirty="0" smtClean="0">
                <a:latin typeface="Times New Roman" pitchFamily="18" charset="0"/>
                <a:cs typeface="Times New Roman" pitchFamily="18" charset="0"/>
              </a:rPr>
              <a:t> Time Management (25 Points) </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Three to five (3 - 5) Minutes per person. Anything below or over will result in points deducted.</a:t>
            </a:r>
            <a:br>
              <a:rPr lang="en-US" sz="3100" dirty="0" smtClean="0">
                <a:latin typeface="Times New Roman" pitchFamily="18" charset="0"/>
                <a:cs typeface="Times New Roman" pitchFamily="18" charset="0"/>
              </a:rPr>
            </a:br>
            <a:r>
              <a:rPr lang="en-US" sz="2800" b="1" u="sng" dirty="0" smtClean="0">
                <a:latin typeface="Times New Roman" pitchFamily="18" charset="0"/>
                <a:cs typeface="Times New Roman" pitchFamily="18" charset="0"/>
              </a:rPr>
              <a:t>Visual </a:t>
            </a:r>
            <a:r>
              <a:rPr lang="en-US" sz="2800" b="1" u="sng" dirty="0">
                <a:latin typeface="Times New Roman" pitchFamily="18" charset="0"/>
                <a:cs typeface="Times New Roman" pitchFamily="18" charset="0"/>
              </a:rPr>
              <a:t>(picture, graphics of the topic</a:t>
            </a:r>
            <a:r>
              <a:rPr lang="en-US" sz="2800" b="1" u="sng" dirty="0" smtClean="0">
                <a:latin typeface="Times New Roman" pitchFamily="18" charset="0"/>
                <a:cs typeface="Times New Roman" pitchFamily="18" charset="0"/>
              </a:rPr>
              <a:t>)  25 Points</a:t>
            </a:r>
            <a:r>
              <a:rPr lang="en-US" sz="2800" b="1" u="sng" dirty="0">
                <a:latin typeface="Times New Roman" pitchFamily="18" charset="0"/>
                <a:cs typeface="Times New Roman" pitchFamily="18" charset="0"/>
              </a:rPr>
              <a:t/>
            </a:r>
            <a:br>
              <a:rPr lang="en-US" sz="2800" b="1" u="sng" dirty="0">
                <a:latin typeface="Times New Roman" pitchFamily="18" charset="0"/>
                <a:cs typeface="Times New Roman" pitchFamily="18" charset="0"/>
              </a:rPr>
            </a:br>
            <a:r>
              <a:rPr lang="en-US" sz="2800" b="1" u="sng" dirty="0" smtClean="0">
                <a:latin typeface="Times New Roman" pitchFamily="18" charset="0"/>
                <a:cs typeface="Times New Roman" pitchFamily="18" charset="0"/>
              </a:rPr>
              <a:t>Reference Page </a:t>
            </a:r>
            <a:r>
              <a:rPr lang="en-US" sz="2800" b="1" u="sng" dirty="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25 </a:t>
            </a:r>
            <a:r>
              <a:rPr lang="en-US" sz="2800" b="1" u="sng" dirty="0">
                <a:latin typeface="Times New Roman" pitchFamily="18" charset="0"/>
                <a:cs typeface="Times New Roman" pitchFamily="18" charset="0"/>
              </a:rPr>
              <a:t>Points </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b="1" u="sng" dirty="0" smtClean="0"/>
          </a:p>
        </p:txBody>
      </p:sp>
    </p:spTree>
    <p:extLst>
      <p:ext uri="{BB962C8B-B14F-4D97-AF65-F5344CB8AC3E}">
        <p14:creationId xmlns:p14="http://schemas.microsoft.com/office/powerpoint/2010/main" val="395074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b="1" dirty="0" smtClean="0"/>
              <a:t>Sample of a Supreme Court Case </a:t>
            </a:r>
            <a:endParaRPr lang="en-US" b="1" dirty="0"/>
          </a:p>
        </p:txBody>
      </p:sp>
    </p:spTree>
    <p:extLst>
      <p:ext uri="{BB962C8B-B14F-4D97-AF65-F5344CB8AC3E}">
        <p14:creationId xmlns:p14="http://schemas.microsoft.com/office/powerpoint/2010/main" val="1089575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6705600"/>
          </a:xfrm>
        </p:spPr>
        <p:txBody>
          <a:bodyPr>
            <a:normAutofit fontScale="90000"/>
          </a:bodyPr>
          <a:lstStyle/>
          <a:p>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sz="5300" b="1" dirty="0" smtClean="0"/>
              <a:t>Civics</a:t>
            </a:r>
            <a:r>
              <a:rPr lang="en-US" b="1" dirty="0"/>
              <a:t/>
            </a:r>
            <a:br>
              <a:rPr lang="en-US" b="1" dirty="0"/>
            </a:br>
            <a:r>
              <a:rPr lang="en-US" b="1" dirty="0"/>
              <a:t>Date: </a:t>
            </a:r>
            <a:r>
              <a:rPr lang="en-US" b="1" dirty="0" smtClean="0"/>
              <a:t>April </a:t>
            </a:r>
            <a:r>
              <a:rPr lang="en-US" b="1" dirty="0"/>
              <a:t>12, 2015</a:t>
            </a:r>
            <a:br>
              <a:rPr lang="en-US" b="1" dirty="0"/>
            </a:br>
            <a:r>
              <a:rPr lang="en-US" b="1" dirty="0"/>
              <a:t> Period # ___</a:t>
            </a:r>
            <a:br>
              <a:rPr lang="en-US" b="1" dirty="0"/>
            </a:br>
            <a:r>
              <a:rPr lang="en-US" b="1" dirty="0"/>
              <a:t/>
            </a:r>
            <a:br>
              <a:rPr lang="en-US" b="1" dirty="0"/>
            </a:br>
            <a:r>
              <a:rPr lang="en-US" b="1" dirty="0" smtClean="0"/>
              <a:t/>
            </a:r>
            <a:br>
              <a:rPr lang="en-US" b="1" dirty="0" smtClean="0"/>
            </a:br>
            <a:r>
              <a:rPr lang="en-US" sz="5300" b="1" dirty="0" smtClean="0"/>
              <a:t>Student’s Names</a:t>
            </a:r>
            <a:br>
              <a:rPr lang="en-US" sz="5300" b="1" dirty="0" smtClean="0"/>
            </a:br>
            <a:r>
              <a:rPr lang="en-US" sz="3600" b="1" dirty="0" smtClean="0"/>
              <a:t>Maria Ortiz - </a:t>
            </a:r>
            <a:r>
              <a:rPr lang="en-US" sz="3600" b="1" dirty="0"/>
              <a:t>Supreme Court Case Name &amp; Year</a:t>
            </a:r>
            <a:r>
              <a:rPr lang="en-US" sz="4000" b="1" dirty="0" smtClean="0"/>
              <a:t/>
            </a:r>
            <a:br>
              <a:rPr lang="en-US" sz="4000" b="1" dirty="0" smtClean="0"/>
            </a:br>
            <a:r>
              <a:rPr lang="en-US" sz="4000" b="1" dirty="0" smtClean="0"/>
              <a:t/>
            </a:r>
            <a:br>
              <a:rPr lang="en-US" sz="4000" b="1" dirty="0" smtClean="0"/>
            </a:br>
            <a:r>
              <a:rPr lang="en-US" sz="4000" b="1" dirty="0" smtClean="0"/>
              <a:t> </a:t>
            </a:r>
            <a:r>
              <a:rPr lang="en-US" sz="4000" b="1" i="1" dirty="0" smtClean="0"/>
              <a:t/>
            </a:r>
            <a:br>
              <a:rPr lang="en-US" sz="4000" b="1" i="1" dirty="0" smtClean="0"/>
            </a:br>
            <a:r>
              <a:rPr lang="en-US" dirty="0" smtClean="0"/>
              <a:t/>
            </a:r>
            <a:br>
              <a:rPr lang="en-US" dirty="0" smtClean="0"/>
            </a:br>
            <a:r>
              <a:rPr lang="en-US" dirty="0" smtClean="0"/>
              <a:t/>
            </a:r>
            <a:br>
              <a:rPr lang="en-US" dirty="0" smtClean="0"/>
            </a:br>
            <a:endParaRPr lang="en-US"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gl.niu.edu/department_history/Orville_baker.png"/>
          <p:cNvPicPr>
            <a:picLocks noChangeAspect="1" noChangeArrowheads="1"/>
          </p:cNvPicPr>
          <p:nvPr/>
        </p:nvPicPr>
        <p:blipFill>
          <a:blip r:embed="rId2" cstate="print"/>
          <a:srcRect/>
          <a:stretch>
            <a:fillRect/>
          </a:stretch>
        </p:blipFill>
        <p:spPr bwMode="auto">
          <a:xfrm>
            <a:off x="990600" y="1295399"/>
            <a:ext cx="6629400" cy="5320095"/>
          </a:xfrm>
          <a:prstGeom prst="rect">
            <a:avLst/>
          </a:prstGeom>
          <a:noFill/>
        </p:spPr>
      </p:pic>
      <p:sp>
        <p:nvSpPr>
          <p:cNvPr id="5" name="Rectangle 4"/>
          <p:cNvSpPr/>
          <p:nvPr/>
        </p:nvSpPr>
        <p:spPr>
          <a:xfrm>
            <a:off x="990600" y="381000"/>
            <a:ext cx="7162800" cy="707886"/>
          </a:xfrm>
          <a:prstGeom prst="rect">
            <a:avLst/>
          </a:prstGeom>
        </p:spPr>
        <p:txBody>
          <a:bodyPr wrap="square">
            <a:spAutoFit/>
          </a:bodyPr>
          <a:lstStyle/>
          <a:p>
            <a:r>
              <a:rPr lang="en-US" sz="4000" dirty="0" smtClean="0"/>
              <a:t>Charles W. Baker - Plaintiff</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upload.wikimedia.org/wikipedia/commons/1/1b/JosephCarr.jpg"/>
          <p:cNvPicPr>
            <a:picLocks noChangeAspect="1" noChangeArrowheads="1"/>
          </p:cNvPicPr>
          <p:nvPr/>
        </p:nvPicPr>
        <p:blipFill>
          <a:blip r:embed="rId2" cstate="print"/>
          <a:srcRect/>
          <a:stretch>
            <a:fillRect/>
          </a:stretch>
        </p:blipFill>
        <p:spPr bwMode="auto">
          <a:xfrm>
            <a:off x="2324099" y="1752600"/>
            <a:ext cx="3983956" cy="4869282"/>
          </a:xfrm>
          <a:prstGeom prst="rect">
            <a:avLst/>
          </a:prstGeom>
          <a:noFill/>
        </p:spPr>
      </p:pic>
      <p:sp>
        <p:nvSpPr>
          <p:cNvPr id="13" name="Rectangle 12"/>
          <p:cNvSpPr/>
          <p:nvPr/>
        </p:nvSpPr>
        <p:spPr>
          <a:xfrm>
            <a:off x="1187689" y="36394"/>
            <a:ext cx="6256777" cy="1938992"/>
          </a:xfrm>
          <a:prstGeom prst="rect">
            <a:avLst/>
          </a:prstGeom>
        </p:spPr>
        <p:txBody>
          <a:bodyPr wrap="none">
            <a:spAutoFit/>
          </a:bodyPr>
          <a:lstStyle/>
          <a:p>
            <a:r>
              <a:rPr lang="en-US" sz="4000" dirty="0" smtClean="0"/>
              <a:t>Joe C. </a:t>
            </a:r>
            <a:r>
              <a:rPr lang="en-US" sz="4000" dirty="0" err="1" smtClean="0"/>
              <a:t>Carr</a:t>
            </a:r>
            <a:r>
              <a:rPr lang="en-US" sz="4000" dirty="0" smtClean="0"/>
              <a:t> - Defendant</a:t>
            </a:r>
            <a:endParaRPr lang="en-US" sz="4000" dirty="0"/>
          </a:p>
          <a:p>
            <a:r>
              <a:rPr lang="en-US" sz="4000" dirty="0" smtClean="0"/>
              <a:t>Tennessee Secretary of State </a:t>
            </a:r>
          </a:p>
          <a:p>
            <a:r>
              <a:rPr lang="en-US" sz="4000" dirty="0" smtClean="0"/>
              <a:t> </a:t>
            </a:r>
            <a:endParaRPr lang="en-US" sz="4000" dirty="0"/>
          </a:p>
        </p:txBody>
      </p:sp>
    </p:spTree>
    <p:extLst>
      <p:ext uri="{BB962C8B-B14F-4D97-AF65-F5344CB8AC3E}">
        <p14:creationId xmlns:p14="http://schemas.microsoft.com/office/powerpoint/2010/main" val="2707600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upload.wikimedia.org/wikipedia/commons/4/49/US_Supreme_Court_Justice_William_Brennan_-_1976_official_portrait.jpg"/>
          <p:cNvPicPr>
            <a:picLocks noChangeAspect="1" noChangeArrowheads="1"/>
          </p:cNvPicPr>
          <p:nvPr/>
        </p:nvPicPr>
        <p:blipFill>
          <a:blip r:embed="rId2" cstate="print"/>
          <a:srcRect/>
          <a:stretch>
            <a:fillRect/>
          </a:stretch>
        </p:blipFill>
        <p:spPr bwMode="auto">
          <a:xfrm>
            <a:off x="587991" y="893921"/>
            <a:ext cx="4121780" cy="5954980"/>
          </a:xfrm>
          <a:prstGeom prst="rect">
            <a:avLst/>
          </a:prstGeom>
          <a:noFill/>
        </p:spPr>
      </p:pic>
      <p:sp>
        <p:nvSpPr>
          <p:cNvPr id="10" name="Rectangle 9"/>
          <p:cNvSpPr/>
          <p:nvPr/>
        </p:nvSpPr>
        <p:spPr>
          <a:xfrm>
            <a:off x="0" y="128222"/>
            <a:ext cx="9144000" cy="584775"/>
          </a:xfrm>
          <a:prstGeom prst="rect">
            <a:avLst/>
          </a:prstGeom>
        </p:spPr>
        <p:txBody>
          <a:bodyPr wrap="square">
            <a:spAutoFit/>
          </a:bodyPr>
          <a:lstStyle/>
          <a:p>
            <a:r>
              <a:rPr lang="en-US" sz="3200" dirty="0" smtClean="0"/>
              <a:t>William J. Brennan, Jr. – Chief Justice of the Case </a:t>
            </a:r>
            <a:endParaRPr lang="en-US" sz="3200" dirty="0"/>
          </a:p>
        </p:txBody>
      </p:sp>
      <p:pic>
        <p:nvPicPr>
          <p:cNvPr id="1034" name="Picture 10" descr="Seal of the United States Supreme Court.svg"/>
          <p:cNvPicPr>
            <a:picLocks noChangeAspect="1" noChangeArrowheads="1"/>
          </p:cNvPicPr>
          <p:nvPr/>
        </p:nvPicPr>
        <p:blipFill>
          <a:blip r:embed="rId3" cstate="print"/>
          <a:srcRect/>
          <a:stretch>
            <a:fillRect/>
          </a:stretch>
        </p:blipFill>
        <p:spPr bwMode="auto">
          <a:xfrm>
            <a:off x="5221406" y="1600200"/>
            <a:ext cx="3390900" cy="3390900"/>
          </a:xfrm>
          <a:prstGeom prst="rect">
            <a:avLst/>
          </a:prstGeom>
          <a:noFill/>
        </p:spPr>
      </p:pic>
    </p:spTree>
    <p:extLst>
      <p:ext uri="{BB962C8B-B14F-4D97-AF65-F5344CB8AC3E}">
        <p14:creationId xmlns:p14="http://schemas.microsoft.com/office/powerpoint/2010/main" val="2707600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TotalTime>
  <Words>63</Words>
  <Application>Microsoft Office PowerPoint</Application>
  <PresentationFormat>On-screen Show (4:3)</PresentationFormat>
  <Paragraphs>20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Supreme Court Cases Project </vt:lpstr>
      <vt:lpstr>   1. Groups - Four (4) students per group. Each group will get Four (4) separate cases. Each person is expected to do one case. Students are placed into groups for time saving and scheduling purposes. Students do not have to work together as an actual group. 2. PowerPoint (10 to 12 slides) – Each student must have a USB Memory Drive to load their presentation into class computer. The case(s) can be loaded individually or as a group. 3. Visuals – Provide picture of the people key people involved in the case (i.e., Plaintiff, Defendant, Chief Justice) in the case.  4. Presentation – Each student in the group will be expected to present a summary of the following sections of their  case: 1. Court’s Opinion (Majority) 2. Concurrence Opinion  3. Dissention Opinion     </vt:lpstr>
      <vt:lpstr>Presentation Requirements USB Memory Device  Due to poor WiFi reception, Google Docs will not work in class. Each group will need to load their Power Point presentation manually through the USB Memory Device. It must be loaded into the class computer one day before the presentation date to make sure it works properly.  Oral Presentation -Loud, clear, look at the audience.  Index Cards Each student must have 5-6 index cards with a summary of their case. Visual Aides Pictures of the Plaintiff(s), Defendant(s), Chief Justice and any other pictures that can enhance the presentation.  Each (per person) Presentation Time - Three (3) minutes minimum - Five (5) minutes maximum</vt:lpstr>
      <vt:lpstr>         Evaluation value (300 Points) Essay -300 Words Essay (150 Points) (Use the Essay format with a checklist on the website.) - Presentation (50 Points) - Facts &amp; Information  -Presentation (Loud, clear, eye contact with the audience)  Index Cards 5-6 Cards (25 Points)   Time Management (25 Points)  Three to five (3 - 5) Minutes per person. Anything below or over will result in points deducted. Visual (picture, graphics of the topic)  25 Points Reference Page = 25 Points         </vt:lpstr>
      <vt:lpstr>Sample of a Supreme Court Case </vt:lpstr>
      <vt:lpstr>    Civics Date: April 12, 2015  Period # ___   Student’s Names Maria Ortiz - Supreme Court Case Name &amp; Year      </vt:lpstr>
      <vt:lpstr>PowerPoint Presentation</vt:lpstr>
      <vt:lpstr>PowerPoint Presentation</vt:lpstr>
      <vt:lpstr>PowerPoint Presentation</vt:lpstr>
      <vt:lpstr>Background of the Case: Summarize the case (1-2 slides).  It should answer some key questions (who, what, where, when, why) in the summary.    </vt:lpstr>
      <vt:lpstr>The Question(s) presented to  the Court: - Write the main question(s) that needs to be answered by the Court.  Example:  The case presented the following question(s)…</vt:lpstr>
      <vt:lpstr>Court’s Ruling – Decision - Write the numbers (6-3 majority ruling by the Court.)     </vt:lpstr>
      <vt:lpstr>  Court’s Opinion - Majority Opinion  - Write the majority opinion on the case.  What is a Majority Opinion? It’s a judicial opinion agreed to by more than half of the members of a court. A majority opinion sets forth the decision of the court and an explanation of the rationale behind the court's decision.   </vt:lpstr>
      <vt:lpstr>Concurring Opinion  - Write the concurring opinion of  the Court.    What is a Concurring Opinion?   It’s a written opinion by one or more judges of a court which agrees with the decision made by the majority of the court, but states different reasons as the basis for his or her decision.</vt:lpstr>
      <vt:lpstr> Dissenting Opinion   - Write the dissenting opinion of  the Court.    What is a Dissenting Opinion?   A dissenting opinion is an opinion in a legal case written by one or more judges expressing disagreement with the majority opinion of the court which gives rise to its judgment. </vt:lpstr>
      <vt:lpstr>Consequences of the decision Write a summary of the consequences of the decision made by the court. Try to simplify the words that are used in the presentation.   Also, make sure the word that are used in the presentation can be defined during the presentation. The instructor will ask questions about certain terminologies used in the case.  </vt:lpstr>
      <vt:lpstr>References  (Format - See Examples)    </vt:lpstr>
      <vt:lpstr>Examples Magazine Reference Beck, B. E. (1999, July). Style and modern writing [Special issue]. Prose Magazine, 126, 96-134.   Book Reference  Gode, S. M., Orman, T. P., &amp; Carey, R. (1967). Writers and writing. New York: Lucerne Publishing.   Internet Reference Bernstein, M. (2002). 10 tips on writing the living Web. A List Apart: For People Who Make Websites, 149.  Retrieved from  http://www.alistapart.com/articles/writeliving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Supreme Court Cases</dc:title>
  <dc:creator>Alex Arcega</dc:creator>
  <cp:lastModifiedBy>tech</cp:lastModifiedBy>
  <cp:revision>96</cp:revision>
  <dcterms:created xsi:type="dcterms:W3CDTF">2014-09-22T16:48:50Z</dcterms:created>
  <dcterms:modified xsi:type="dcterms:W3CDTF">2015-10-08T17:10:37Z</dcterms:modified>
</cp:coreProperties>
</file>