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83"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4" r:id="rId16"/>
    <p:sldId id="275" r:id="rId17"/>
    <p:sldId id="278" r:id="rId18"/>
    <p:sldId id="279" r:id="rId19"/>
    <p:sldId id="280" r:id="rId20"/>
    <p:sldId id="281" r:id="rId21"/>
    <p:sldId id="282"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276" y="-72"/>
      </p:cViewPr>
      <p:guideLst>
        <p:guide orient="horz" pos="2160"/>
        <p:guide pos="2880"/>
      </p:guideLst>
    </p:cSldViewPr>
  </p:slideViewPr>
  <p:notesTextViewPr>
    <p:cViewPr>
      <p:scale>
        <a:sx n="1" d="1"/>
        <a:sy n="1" d="1"/>
      </p:scale>
      <p:origin x="0" y="0"/>
    </p:cViewPr>
  </p:notesTextViewPr>
  <p:sorterViewPr>
    <p:cViewPr>
      <p:scale>
        <a:sx n="100" d="100"/>
        <a:sy n="100" d="100"/>
      </p:scale>
      <p:origin x="0" y="18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557356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OhV6s3K1zz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hyperlink" Target="http://www.weareteachers.com/lessons-resources/details/keeping-parents-informed"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QrQELNzkgS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hyperlink" Target="http://www.weareteachers.com/lessons-resources/details/create-a-how-to-video"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youtube.com/v/lrk4oY7Uxp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hyperlink" Target="http://www.weareteachers.com/lessons-resources/details/chapter-movie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weareteachers.com/lessons-resources/details/chapter-movie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hyperlink" Target="http://youtube.com/v/N1yc1UFnVYY"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com/v/kd9ki-0CDWw"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dr.aarcega@gmail.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Hsuy4cUJe9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weareteachers.com/lessons-resources/details/i-hate-reading-so-much-i-do-it-all-the-tim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descr="Image result for video project"/>
          <p:cNvPicPr preferRelativeResize="0"/>
          <p:nvPr/>
        </p:nvPicPr>
        <p:blipFill rotWithShape="1">
          <a:blip r:embed="rId3">
            <a:alphaModFix/>
          </a:blip>
          <a:srcRect/>
          <a:stretch/>
        </p:blipFill>
        <p:spPr>
          <a:xfrm>
            <a:off x="1724100" y="3200400"/>
            <a:ext cx="4676699" cy="3457373"/>
          </a:xfrm>
          <a:prstGeom prst="rect">
            <a:avLst/>
          </a:prstGeom>
          <a:noFill/>
          <a:ln>
            <a:noFill/>
          </a:ln>
        </p:spPr>
      </p:pic>
      <p:pic>
        <p:nvPicPr>
          <p:cNvPr id="85" name="Shape 85" descr="Image result for video project"/>
          <p:cNvPicPr preferRelativeResize="0"/>
          <p:nvPr/>
        </p:nvPicPr>
        <p:blipFill rotWithShape="1">
          <a:blip r:embed="rId4">
            <a:alphaModFix/>
          </a:blip>
          <a:srcRect/>
          <a:stretch/>
        </p:blipFill>
        <p:spPr>
          <a:xfrm>
            <a:off x="1689260" y="1243585"/>
            <a:ext cx="4746378" cy="1981199"/>
          </a:xfrm>
          <a:prstGeom prst="rect">
            <a:avLst/>
          </a:prstGeom>
          <a:noFill/>
          <a:ln>
            <a:noFill/>
          </a:ln>
        </p:spPr>
      </p:pic>
      <p:sp>
        <p:nvSpPr>
          <p:cNvPr id="3" name="TextBox 2"/>
          <p:cNvSpPr txBox="1"/>
          <p:nvPr/>
        </p:nvSpPr>
        <p:spPr>
          <a:xfrm>
            <a:off x="1600200" y="615773"/>
            <a:ext cx="4835438" cy="646331"/>
          </a:xfrm>
          <a:prstGeom prst="rect">
            <a:avLst/>
          </a:prstGeom>
          <a:noFill/>
        </p:spPr>
        <p:txBody>
          <a:bodyPr wrap="square" rtlCol="0">
            <a:spAutoFit/>
          </a:bodyPr>
          <a:lstStyle/>
          <a:p>
            <a:pPr algn="ctr"/>
            <a:r>
              <a:rPr lang="en-US" sz="3600" b="1" dirty="0" smtClean="0"/>
              <a:t>Group Video Project</a:t>
            </a:r>
            <a:endParaRPr lang="en-US" sz="3600" b="1" dirty="0"/>
          </a:p>
        </p:txBody>
      </p:sp>
    </p:spTree>
    <p:extLst>
      <p:ext uri="{BB962C8B-B14F-4D97-AF65-F5344CB8AC3E}">
        <p14:creationId xmlns:p14="http://schemas.microsoft.com/office/powerpoint/2010/main" val="1923481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586775" y="248800"/>
            <a:ext cx="7772400" cy="630000"/>
          </a:xfrm>
          <a:prstGeom prst="rect">
            <a:avLst/>
          </a:prstGeom>
        </p:spPr>
        <p:txBody>
          <a:bodyPr lIns="91425" tIns="91425" rIns="91425" bIns="91425" anchor="ctr" anchorCtr="0">
            <a:noAutofit/>
          </a:bodyPr>
          <a:lstStyle/>
          <a:p>
            <a:pPr lvl="0">
              <a:spcBef>
                <a:spcPts val="0"/>
              </a:spcBef>
              <a:buNone/>
            </a:pPr>
            <a:r>
              <a:rPr lang="en-US"/>
              <a:t>Create a “trailer video.”</a:t>
            </a:r>
          </a:p>
        </p:txBody>
      </p:sp>
      <p:sp>
        <p:nvSpPr>
          <p:cNvPr id="133" name="Shape 133" descr="In this video tutorial I show you how to easily and quickly make a great professional looking movie trailer with iMovie. iMovie already has the system built in that allows the templates to be used to create great looking movie trailers.  If you do not have the newest iMovie you can download it here: http://goo.gl/Aet28T  If you have any questions feel free to put them in the comment section below and I will answer them as quickly as possible!  Support The Channel By Using Our Amazon Link To Shop: http://goo.gl/slnyvG SUBSCRIBE FOR MORE HERE: http://goo.gl/SG9kXI  MY WEBSITE: http://www.thinktutorial.com  --------------------------------------------------------------------------------­--  FOLLOW ME ON TWITCH http://www.twitch.tv/technologyguru  MY TWITTER:  https://twitter.com/#!/TechGuru77  MY FACEBOOK:  http://www.facebook.com/pages/TechGuru77/376182275747539  MY SNAPCHAT dmporter74  MY INSTAGRAM: http://instagram.com/dmporter17  WEBSITES:  http://www.premiumtechtips.com http://www.youtubecreatorshub.com  LISTEN TO OUR PODCAST:  http://goo.gl/6dnF54  Support Our YouTube Creators Podcast On Patreon Here: https://goo.gl/zq3IWo  Support Our Podcast On Patreon And Get Your Channel Featured: https://goo.gl/zq3IWo  Get A Free Audiobook Here: http://www.audibletrial.com/creatorshub My YouTube Setup: Main Camera: Canon 80D - https://goo.gl/nEIttU Webcam: Logitech C920 - https://goo.gl/WYp9ft Main Monitor: LG UM57 - https://goo.gl/aFKRUp Main Computer: Mac Pro - https://goo.gl/Dav2T3 Microphone: Heil PR40 - https://goo.gl/GFE7K2 Adobe Creative Cloud - https://goo.gl/8HJONR  I Use Screenflow To Record My Screencast Videos: Get It Here: https://goo.gl/vRjuJg" title="How To Make An Awesome Movie Trailer in iMovie - iMovie Tutorial">
            <a:hlinkClick r:id="rId3"/>
          </p:cNvPr>
          <p:cNvSpPr/>
          <p:nvPr/>
        </p:nvSpPr>
        <p:spPr>
          <a:xfrm>
            <a:off x="907800" y="1101725"/>
            <a:ext cx="6767224" cy="5075424"/>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dirty="0">
                <a:solidFill>
                  <a:schemeClr val="hlink"/>
                </a:solidFill>
                <a:latin typeface="Calibri"/>
                <a:ea typeface="Calibri"/>
                <a:cs typeface="Calibri"/>
                <a:sym typeface="Calibri"/>
                <a:hlinkClick r:id="rId3"/>
              </a:rPr>
              <a:t>News Broadcast:</a:t>
            </a:r>
            <a:r>
              <a:rPr lang="en-US" sz="4400" b="1" i="0" u="none" strike="noStrike" cap="none" dirty="0">
                <a:solidFill>
                  <a:schemeClr val="dk1"/>
                </a:solidFill>
                <a:latin typeface="Calibri"/>
                <a:ea typeface="Calibri"/>
                <a:cs typeface="Calibri"/>
                <a:sym typeface="Calibri"/>
              </a:rPr>
              <a:t> </a:t>
            </a:r>
            <a:r>
              <a:rPr lang="en-US" sz="4400" b="0" i="0" u="none" strike="noStrike" cap="none" dirty="0">
                <a:solidFill>
                  <a:schemeClr val="dk1"/>
                </a:solidFill>
                <a:latin typeface="Calibri"/>
                <a:ea typeface="Calibri"/>
                <a:cs typeface="Calibri"/>
                <a:sym typeface="Calibri"/>
              </a:rPr>
              <a:t>Students can </a:t>
            </a:r>
            <a:r>
              <a:rPr lang="en-US" sz="4400" b="0" i="0" u="none" strike="noStrike" cap="none" dirty="0" smtClean="0">
                <a:solidFill>
                  <a:schemeClr val="dk1"/>
                </a:solidFill>
                <a:latin typeface="Calibri"/>
                <a:ea typeface="Calibri"/>
                <a:cs typeface="Calibri"/>
                <a:sym typeface="Calibri"/>
              </a:rPr>
              <a:t>recreate a news </a:t>
            </a:r>
            <a:r>
              <a:rPr lang="en-US" sz="4400" b="0" i="0" u="none" strike="noStrike" cap="none" dirty="0">
                <a:solidFill>
                  <a:schemeClr val="dk1"/>
                </a:solidFill>
                <a:latin typeface="Calibri"/>
                <a:ea typeface="Calibri"/>
                <a:cs typeface="Calibri"/>
                <a:sym typeface="Calibri"/>
              </a:rPr>
              <a:t>broadcast </a:t>
            </a:r>
            <a:r>
              <a:rPr lang="en-US" sz="4400" b="0" i="0" u="none" strike="noStrike" cap="none" dirty="0" smtClean="0">
                <a:solidFill>
                  <a:schemeClr val="dk1"/>
                </a:solidFill>
                <a:latin typeface="Calibri"/>
                <a:ea typeface="Calibri"/>
                <a:cs typeface="Calibri"/>
                <a:sym typeface="Calibri"/>
              </a:rPr>
              <a:t>from the past. Pretend </a:t>
            </a:r>
            <a:r>
              <a:rPr lang="en-US" dirty="0" smtClean="0"/>
              <a:t>the news is being reported during the actual time when the event took place. </a:t>
            </a:r>
            <a:r>
              <a:rPr lang="en-US" sz="4400" b="0" i="0" u="none" strike="noStrike" cap="none" dirty="0" smtClean="0">
                <a:solidFill>
                  <a:schemeClr val="dk1"/>
                </a:solidFill>
                <a:latin typeface="Calibri"/>
                <a:ea typeface="Calibri"/>
                <a:cs typeface="Calibri"/>
                <a:sym typeface="Calibri"/>
              </a:rPr>
              <a:t>The </a:t>
            </a:r>
            <a:r>
              <a:rPr lang="en-US" sz="4400" b="0" i="0" u="none" strike="noStrike" cap="none" dirty="0">
                <a:solidFill>
                  <a:schemeClr val="dk1"/>
                </a:solidFill>
                <a:latin typeface="Calibri"/>
                <a:ea typeface="Calibri"/>
                <a:cs typeface="Calibri"/>
                <a:sym typeface="Calibri"/>
              </a:rPr>
              <a:t>report can be about </a:t>
            </a:r>
            <a:r>
              <a:rPr lang="en-US" sz="4400" b="0" i="0" u="none" strike="noStrike" cap="none" dirty="0" smtClean="0">
                <a:solidFill>
                  <a:schemeClr val="dk1"/>
                </a:solidFill>
                <a:latin typeface="Calibri"/>
                <a:ea typeface="Calibri"/>
                <a:cs typeface="Calibri"/>
                <a:sym typeface="Calibri"/>
              </a:rPr>
              <a:t>an important </a:t>
            </a:r>
            <a:r>
              <a:rPr lang="en-US" sz="4400" b="0" i="0" u="none" strike="noStrike" cap="none" dirty="0" smtClean="0">
                <a:solidFill>
                  <a:schemeClr val="dk1"/>
                </a:solidFill>
                <a:latin typeface="Calibri"/>
                <a:ea typeface="Calibri"/>
                <a:cs typeface="Calibri"/>
                <a:sym typeface="Calibri"/>
              </a:rPr>
              <a:t>historical </a:t>
            </a:r>
            <a:r>
              <a:rPr lang="en-US" sz="4400" b="0" i="0" u="none" strike="noStrike" cap="none" dirty="0" smtClean="0">
                <a:solidFill>
                  <a:schemeClr val="dk1"/>
                </a:solidFill>
                <a:latin typeface="Calibri"/>
                <a:ea typeface="Calibri"/>
                <a:cs typeface="Calibri"/>
                <a:sym typeface="Calibri"/>
              </a:rPr>
              <a:t>event. </a:t>
            </a:r>
            <a:endParaRPr lang="en-US" sz="4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554100" y="126625"/>
            <a:ext cx="7772400" cy="748200"/>
          </a:xfrm>
          <a:prstGeom prst="rect">
            <a:avLst/>
          </a:prstGeom>
        </p:spPr>
        <p:txBody>
          <a:bodyPr lIns="91425" tIns="91425" rIns="91425" bIns="91425" anchor="ctr" anchorCtr="0">
            <a:noAutofit/>
          </a:bodyPr>
          <a:lstStyle/>
          <a:p>
            <a:pPr lvl="0">
              <a:spcBef>
                <a:spcPts val="0"/>
              </a:spcBef>
              <a:buNone/>
            </a:pPr>
            <a:r>
              <a:rPr lang="en-US"/>
              <a:t>Create a Newsroom</a:t>
            </a:r>
          </a:p>
        </p:txBody>
      </p:sp>
      <p:sp>
        <p:nvSpPr>
          <p:cNvPr id="155" name="Shape 155" descr="http://www.BizVidCommunications.com  Tips for creating a news set feeling for your next video.  One of the best ways to suggest credibility and news worthiness is to build your informational video around a news-style setting. In this blog, we'll give you some tips to save you time and expense in making that happen. BizVid Communications is a video production leader, located in San Diego, California. While we will use an actual news set that we customized for our client, Global Checks, to illustrate our points, a simple chair or chairs configured around a table or counter will do. In those instances it may come across more like a news interview setting instead of a news desk, and that's okay. Your &quot;on-camera&quot; talent should take on a more demonstrative, factual tone in their delivery, rather than a light, conversational approach. This suggests that the information they are delivering is newsworthy and worth the viewer's immediate attention.  When assembling your setting, don't allow the backdrop to be too busy. That will tend to distract the viewer and diminish the power of your video's content. Another reason for a more neutral background is that you will want to overlay important information in a rectangle over the shoulder of the broadcaster, or between the broadcasters if you have more than one person involved. When you overlay a visual to support what your spokesperson is saying, make sure the rectangle does not violate where the broadcaster is sitting, or where they will be moving their hands. You want it to look like the information is behind them, as in a true newscasts do. If your announcer violates the space where your rectangle is, it takes away from the news set illusion.  Of course, you could actually have a rear screen projection or large, live video screen behind your talent, but that can pose timing problems if the content does not change when the announcer changes a topic.  Another solution would be to place a green screen in the rectangle to the rear of your broadcaster and inlay your graphics in post production. But the simplest solution is to dedicate a space for the rectangle, which the announcer will not violate.   It may also be advisable to do cuts and cutaways instead of camera zooms and pans. It becomes more challenging to have your overlaid background graphics zoom as your camera zooms or pan as the camera pans. A little preplanning and no one will be the wiser...and you'll be saving a lot of time and money in post-production.   Another tip is to vary your shots. You should start and end with a cover shot to establish the entire news set, with your overlaid graphics seeming behind your broadcaster. When you cut to a medium shot or close up of your broadcaster, frame it so that at least a piece of your graphic may be seen over their shoulder, again having the spokesperson avoid the area where graphics will be overlaid.  What's more there may be times that you can cut away to a full screen of the graphics that were behind your broadcaster. This will further vary your shots and add to the feel of a real newscast.  In case you have not guessed by now, this news set approach will work best in a non-live environment, where much of the support visuals and cut-aways can be inserted in post production. And, while there are more nuances that will help you present a news desk feeling...such as lighting and talent selection (by the way, we hired actual newscasters former Fox anchor Estha Trouw and San Diego news/weatherman Gary Kelly), we've at least dealt with some of the key areas to turn your informational video into a commanding, news worthy broadcast.  Thanks for watching." title="Create a Newsroom Set for your Video Productions">
            <a:hlinkClick r:id="rId3"/>
          </p:cNvPr>
          <p:cNvSpPr/>
          <p:nvPr/>
        </p:nvSpPr>
        <p:spPr>
          <a:xfrm>
            <a:off x="1211375" y="1183000"/>
            <a:ext cx="7115125" cy="5336350"/>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dirty="0">
                <a:solidFill>
                  <a:schemeClr val="hlink"/>
                </a:solidFill>
                <a:latin typeface="Calibri"/>
                <a:ea typeface="Calibri"/>
                <a:cs typeface="Calibri"/>
                <a:sym typeface="Calibri"/>
                <a:hlinkClick r:id="rId3"/>
              </a:rPr>
              <a:t>“How-To- Learn Video”:</a:t>
            </a:r>
            <a:r>
              <a:rPr lang="en-US" sz="4400" b="0" i="0" u="none" strike="noStrike" cap="none" dirty="0">
                <a:solidFill>
                  <a:schemeClr val="dk1"/>
                </a:solidFill>
                <a:latin typeface="Calibri"/>
                <a:ea typeface="Calibri"/>
                <a:cs typeface="Calibri"/>
                <a:sym typeface="Calibri"/>
              </a:rPr>
              <a:t>  Video that explain how to learn and understand  </a:t>
            </a:r>
            <a:r>
              <a:rPr lang="en-US" sz="4400" b="0" i="0" u="none" strike="noStrike" cap="none" dirty="0" smtClean="0">
                <a:solidFill>
                  <a:schemeClr val="dk1"/>
                </a:solidFill>
                <a:latin typeface="Calibri"/>
                <a:ea typeface="Calibri"/>
                <a:cs typeface="Calibri"/>
                <a:sym typeface="Calibri"/>
              </a:rPr>
              <a:t>complicated </a:t>
            </a:r>
            <a:r>
              <a:rPr lang="en-US" sz="4400" b="0" i="0" u="none" strike="noStrike" cap="none" dirty="0">
                <a:solidFill>
                  <a:schemeClr val="dk1"/>
                </a:solidFill>
                <a:latin typeface="Calibri"/>
                <a:ea typeface="Calibri"/>
                <a:cs typeface="Calibri"/>
                <a:sym typeface="Calibri"/>
              </a:rPr>
              <a:t>term(s) or concept(s) from the textbook. Look at YouTube “</a:t>
            </a:r>
            <a:r>
              <a:rPr lang="en-US" dirty="0"/>
              <a:t>Why study government?</a:t>
            </a:r>
            <a:r>
              <a:rPr lang="en-US" sz="4400" b="0" i="0" u="none" strike="noStrike" cap="none" dirty="0">
                <a:solidFill>
                  <a:schemeClr val="dk1"/>
                </a:solidFill>
                <a:latin typeface="Calibri"/>
                <a:ea typeface="Calibri"/>
                <a:cs typeface="Calibri"/>
                <a:sym typeface="Calibri"/>
              </a:rPr>
              <a:t>” </a:t>
            </a:r>
            <a:r>
              <a:rPr lang="en-US" dirty="0"/>
              <a:t>for an example.</a:t>
            </a:r>
            <a:r>
              <a:rPr lang="en-US" sz="4400" b="0" i="0" u="none" strike="noStrike" cap="none" dirty="0">
                <a:solidFill>
                  <a:schemeClr val="dk1"/>
                </a:solidFill>
                <a:latin typeface="Calibri"/>
                <a:ea typeface="Calibri"/>
                <a:cs typeface="Calibri"/>
                <a:sym typeface="Calibri"/>
              </a:rPr>
              <a:t/>
            </a:r>
            <a:br>
              <a:rPr lang="en-US" sz="4400" b="0" i="0" u="none" strike="noStrike" cap="none" dirty="0">
                <a:solidFill>
                  <a:schemeClr val="dk1"/>
                </a:solidFill>
                <a:latin typeface="Calibri"/>
                <a:ea typeface="Calibri"/>
                <a:cs typeface="Calibri"/>
                <a:sym typeface="Calibri"/>
              </a:rPr>
            </a:br>
            <a:endParaRPr lang="en-US" sz="4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ctrTitle"/>
          </p:nvPr>
        </p:nvSpPr>
        <p:spPr>
          <a:xfrm>
            <a:off x="696150" y="211325"/>
            <a:ext cx="7639800" cy="672900"/>
          </a:xfrm>
          <a:prstGeom prst="rect">
            <a:avLst/>
          </a:prstGeom>
        </p:spPr>
        <p:txBody>
          <a:bodyPr lIns="91425" tIns="91425" rIns="91425" bIns="91425" anchor="ctr" anchorCtr="0">
            <a:noAutofit/>
          </a:bodyPr>
          <a:lstStyle/>
          <a:p>
            <a:pPr lvl="0">
              <a:spcBef>
                <a:spcPts val="0"/>
              </a:spcBef>
              <a:buNone/>
            </a:pPr>
            <a:r>
              <a:rPr lang="en-US"/>
              <a:t>Create a “How to Learn Video”</a:t>
            </a:r>
          </a:p>
        </p:txBody>
      </p:sp>
      <p:sp>
        <p:nvSpPr>
          <p:cNvPr id="166" name="Shape 166" descr="In which Craig Benzine introduces a brand new Crash Course about U.S. Government and Politics! This course will provide you with an overview of how the government of the United States is supposed to function, and we'll get into how it actually does function. The two aren't always the same thing. We'll be learning about the branches of government, politics, elections, political parties, pizza parties, and much, much more!  Produced in collaboration with PBS Digital Studios: http://youtube.com/pbsdigitalstudios  Support is provided by Voqal: http://www.voqal.org  Want to find Crash Course elsewhere on the internet? Facebook - http://www.facebook.com/YouTubeCrashCourse Twitter - http://www.twitter.com/TheCrashCourse Tumblr - http://thecrashcourse.tumblr.com  Instagram - http://instagram.com/thecrashcourse Support CrashCourse on Subbable: http://subbable.com/crashcourse" title="Introduction: Crash Course U.S. Government and Politics">
            <a:hlinkClick r:id="rId3"/>
          </p:cNvPr>
          <p:cNvSpPr/>
          <p:nvPr/>
        </p:nvSpPr>
        <p:spPr>
          <a:xfrm>
            <a:off x="991875" y="1199425"/>
            <a:ext cx="7344075" cy="5508050"/>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ctrTitle"/>
          </p:nvPr>
        </p:nvSpPr>
        <p:spPr>
          <a:xfrm>
            <a:off x="304800" y="228600"/>
            <a:ext cx="8305799" cy="3200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dirty="0">
                <a:solidFill>
                  <a:schemeClr val="hlink"/>
                </a:solidFill>
                <a:latin typeface="Calibri"/>
                <a:ea typeface="Calibri"/>
                <a:cs typeface="Calibri"/>
                <a:sym typeface="Calibri"/>
                <a:hlinkClick r:id="rId3"/>
              </a:rPr>
              <a:t>Recreate </a:t>
            </a:r>
            <a:r>
              <a:rPr lang="en-US" sz="4400" b="1" i="0" u="sng" strike="noStrike" cap="none" dirty="0" smtClean="0">
                <a:solidFill>
                  <a:schemeClr val="hlink"/>
                </a:solidFill>
                <a:latin typeface="Calibri"/>
                <a:ea typeface="Calibri"/>
                <a:cs typeface="Calibri"/>
                <a:sym typeface="Calibri"/>
                <a:hlinkClick r:id="rId3"/>
              </a:rPr>
              <a:t>History:</a:t>
            </a:r>
            <a:r>
              <a:rPr lang="en-US" sz="4400" b="0" i="0" u="none" strike="noStrike" cap="none" dirty="0">
                <a:solidFill>
                  <a:schemeClr val="dk1"/>
                </a:solidFill>
                <a:latin typeface="Calibri"/>
                <a:ea typeface="Calibri"/>
                <a:cs typeface="Calibri"/>
                <a:sym typeface="Calibri"/>
              </a:rPr>
              <a:t> </a:t>
            </a:r>
            <a:r>
              <a:rPr lang="en-US" sz="4400" b="0" i="0" u="none" strike="noStrike" cap="none" dirty="0" smtClean="0">
                <a:solidFill>
                  <a:schemeClr val="dk1"/>
                </a:solidFill>
                <a:latin typeface="Calibri"/>
                <a:ea typeface="Calibri"/>
                <a:cs typeface="Calibri"/>
                <a:sym typeface="Calibri"/>
              </a:rPr>
              <a:t>recreate </a:t>
            </a:r>
            <a:r>
              <a:rPr lang="en-US" sz="4400" b="0" i="0" u="none" strike="noStrike" cap="none" dirty="0">
                <a:solidFill>
                  <a:schemeClr val="dk1"/>
                </a:solidFill>
                <a:latin typeface="Calibri"/>
                <a:ea typeface="Calibri"/>
                <a:cs typeface="Calibri"/>
                <a:sym typeface="Calibri"/>
              </a:rPr>
              <a:t>a short skit </a:t>
            </a:r>
            <a:r>
              <a:rPr lang="en-US" dirty="0" smtClean="0"/>
              <a:t>during a historical moment in time </a:t>
            </a:r>
            <a:r>
              <a:rPr lang="en-US" sz="4400" b="0" i="0" u="none" strike="noStrike" cap="none" dirty="0" smtClean="0">
                <a:solidFill>
                  <a:schemeClr val="dk1"/>
                </a:solidFill>
                <a:latin typeface="Calibri"/>
                <a:ea typeface="Calibri"/>
                <a:cs typeface="Calibri"/>
                <a:sym typeface="Calibri"/>
              </a:rPr>
              <a:t>and </a:t>
            </a:r>
            <a:r>
              <a:rPr lang="en-US" sz="4400" b="0" i="0" u="none" strike="noStrike" cap="none" dirty="0">
                <a:solidFill>
                  <a:schemeClr val="dk1"/>
                </a:solidFill>
                <a:latin typeface="Calibri"/>
                <a:ea typeface="Calibri"/>
                <a:cs typeface="Calibri"/>
                <a:sym typeface="Calibri"/>
              </a:rPr>
              <a:t>put it in </a:t>
            </a:r>
            <a:r>
              <a:rPr lang="en-US" sz="4400" b="0" i="0" u="none" strike="noStrike" cap="none" dirty="0" smtClean="0">
                <a:solidFill>
                  <a:schemeClr val="dk1"/>
                </a:solidFill>
                <a:latin typeface="Calibri"/>
                <a:ea typeface="Calibri"/>
                <a:cs typeface="Calibri"/>
                <a:sym typeface="Calibri"/>
              </a:rPr>
              <a:t>a video format.  </a:t>
            </a:r>
            <a:endParaRPr lang="en-US" sz="4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301025" y="248925"/>
            <a:ext cx="8607900" cy="654300"/>
          </a:xfrm>
          <a:prstGeom prst="rect">
            <a:avLst/>
          </a:prstGeom>
        </p:spPr>
        <p:txBody>
          <a:bodyPr lIns="91425" tIns="91425" rIns="91425" bIns="91425" anchor="ctr" anchorCtr="0">
            <a:noAutofit/>
          </a:bodyPr>
          <a:lstStyle/>
          <a:p>
            <a:pPr lvl="0">
              <a:spcBef>
                <a:spcPts val="0"/>
              </a:spcBef>
              <a:buClr>
                <a:schemeClr val="dk1"/>
              </a:buClr>
              <a:buSzPct val="25000"/>
              <a:buFont typeface="Calibri"/>
              <a:buNone/>
            </a:pPr>
            <a:r>
              <a:rPr lang="en-US" b="1" dirty="0">
                <a:solidFill>
                  <a:srgbClr val="000000"/>
                </a:solidFill>
                <a:hlinkClick r:id="rId3"/>
              </a:rPr>
              <a:t>Recreate </a:t>
            </a:r>
            <a:r>
              <a:rPr lang="en-US" b="1" dirty="0" smtClean="0">
                <a:solidFill>
                  <a:srgbClr val="000000"/>
                </a:solidFill>
                <a:hlinkClick r:id="rId3"/>
              </a:rPr>
              <a:t>History</a:t>
            </a:r>
            <a:endParaRPr lang="en-US" b="1" dirty="0">
              <a:solidFill>
                <a:srgbClr val="000000"/>
              </a:solidFill>
              <a:hlinkClick r:id="rId3"/>
            </a:endParaRPr>
          </a:p>
        </p:txBody>
      </p:sp>
      <p:sp>
        <p:nvSpPr>
          <p:cNvPr id="188" name="Shape 188" descr="Rebecca and Ruth Brown are twin sisters who run a museum about the Civil War in Gettysburg, Pennsylvania. The twist? Their scale model dioramas are filled with thousands of miniature cats depicting key moments from the war. That’s right: tiny cat soldiers. You have to see it to believe it.   SUBSCRIBE: https://goo.gl/vR6Acb  Follow us behind the scenes on Instagram: http://goo.gl/2KABeX Make our acquaintance on Facebook: http://goo.gl/Vn0XIZ Give us a shout on Twitter: http://goo.gl/sY1GLY Come hang with us on Vimeo: http://goo.gl/T0OzjV Visit our world directly: http://www.greatbigstory.com  This story is a part of our Human Condition series. Come along and let us connect you to some of the most peculiar, stirring, extraordinary, and distinctive people in the world.  Great Big Story is a video network dedicated to the untold, overlooked &amp; flat-out amazing. Humans are capable of incredible things &amp; we're here to tell their stories. When a rocket lands in your backyard, you get in." title="Civil War Tails: 5,000 Mini Cats Recreate American History">
            <a:hlinkClick r:id="rId4"/>
          </p:cNvPr>
          <p:cNvSpPr/>
          <p:nvPr/>
        </p:nvSpPr>
        <p:spPr>
          <a:xfrm>
            <a:off x="943875" y="1345249"/>
            <a:ext cx="6986575" cy="5239925"/>
          </a:xfrm>
          <a:prstGeom prst="rect">
            <a:avLst/>
          </a:prstGeom>
          <a:blipFill>
            <a:blip r:embed="rId5">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rgbClr val="002060"/>
              </a:buClr>
              <a:buSzPct val="25000"/>
              <a:buFont typeface="Calibri"/>
              <a:buNone/>
            </a:pPr>
            <a:r>
              <a:rPr lang="en-US" b="1" dirty="0">
                <a:solidFill>
                  <a:srgbClr val="002060"/>
                </a:solidFill>
              </a:rPr>
              <a:t>C</a:t>
            </a:r>
            <a:r>
              <a:rPr lang="en-US" sz="4400" b="1" i="0" u="none" strike="noStrike" cap="none" dirty="0">
                <a:solidFill>
                  <a:srgbClr val="002060"/>
                </a:solidFill>
                <a:latin typeface="Calibri"/>
                <a:ea typeface="Calibri"/>
                <a:cs typeface="Calibri"/>
                <a:sym typeface="Calibri"/>
              </a:rPr>
              <a:t>ause and </a:t>
            </a:r>
            <a:r>
              <a:rPr lang="en-US" b="1" dirty="0">
                <a:solidFill>
                  <a:srgbClr val="002060"/>
                </a:solidFill>
              </a:rPr>
              <a:t>E</a:t>
            </a:r>
            <a:r>
              <a:rPr lang="en-US" sz="4400" b="1" i="0" u="none" strike="noStrike" cap="none" dirty="0">
                <a:solidFill>
                  <a:srgbClr val="002060"/>
                </a:solidFill>
                <a:latin typeface="Calibri"/>
                <a:ea typeface="Calibri"/>
                <a:cs typeface="Calibri"/>
                <a:sym typeface="Calibri"/>
              </a:rPr>
              <a:t>ffect </a:t>
            </a:r>
            <a:r>
              <a:rPr lang="en-US" sz="4400" b="1" i="0" u="none" strike="noStrike" cap="none" dirty="0" smtClean="0">
                <a:solidFill>
                  <a:srgbClr val="002060"/>
                </a:solidFill>
                <a:latin typeface="Calibri"/>
                <a:ea typeface="Calibri"/>
                <a:cs typeface="Calibri"/>
                <a:sym typeface="Calibri"/>
              </a:rPr>
              <a:t>Video of a historical moment</a:t>
            </a:r>
            <a:r>
              <a:rPr lang="en-US" sz="4400" b="0" i="0" u="none" strike="noStrike" cap="none" dirty="0">
                <a:solidFill>
                  <a:schemeClr val="dk1"/>
                </a:solidFill>
                <a:latin typeface="Calibri"/>
                <a:ea typeface="Calibri"/>
                <a:cs typeface="Calibri"/>
                <a:sym typeface="Calibri"/>
              </a:rPr>
              <a:t> — Find a </a:t>
            </a:r>
            <a:r>
              <a:rPr lang="en-US" sz="4400" b="0" i="0" u="none" strike="noStrike" cap="none" dirty="0" smtClean="0">
                <a:solidFill>
                  <a:schemeClr val="dk1"/>
                </a:solidFill>
                <a:latin typeface="Calibri"/>
                <a:ea typeface="Calibri"/>
                <a:cs typeface="Calibri"/>
                <a:sym typeface="Calibri"/>
              </a:rPr>
              <a:t>historical event in </a:t>
            </a:r>
            <a:r>
              <a:rPr lang="en-US" sz="4400" b="0" i="0" u="none" strike="noStrike" cap="none" dirty="0">
                <a:solidFill>
                  <a:schemeClr val="dk1"/>
                </a:solidFill>
                <a:latin typeface="Calibri"/>
                <a:ea typeface="Calibri"/>
                <a:cs typeface="Calibri"/>
                <a:sym typeface="Calibri"/>
              </a:rPr>
              <a:t>the textbook </a:t>
            </a:r>
            <a:r>
              <a:rPr lang="en-US" sz="4400" b="0" i="0" u="none" strike="noStrike" cap="none" dirty="0" smtClean="0">
                <a:solidFill>
                  <a:schemeClr val="dk1"/>
                </a:solidFill>
                <a:latin typeface="Calibri"/>
                <a:ea typeface="Calibri"/>
                <a:cs typeface="Calibri"/>
                <a:sym typeface="Calibri"/>
              </a:rPr>
              <a:t>(Instructor will provide the chapter selections). Talk </a:t>
            </a:r>
            <a:r>
              <a:rPr lang="en-US" sz="4400" b="0" i="0" u="none" strike="noStrike" cap="none" dirty="0">
                <a:solidFill>
                  <a:schemeClr val="dk1"/>
                </a:solidFill>
                <a:latin typeface="Calibri"/>
                <a:ea typeface="Calibri"/>
                <a:cs typeface="Calibri"/>
                <a:sym typeface="Calibri"/>
              </a:rPr>
              <a:t>about the cause </a:t>
            </a:r>
            <a:r>
              <a:rPr lang="en-US" sz="4400" b="0" i="0" u="none" strike="noStrike" cap="none" dirty="0" smtClean="0">
                <a:solidFill>
                  <a:schemeClr val="dk1"/>
                </a:solidFill>
                <a:latin typeface="Calibri"/>
                <a:ea typeface="Calibri"/>
                <a:cs typeface="Calibri"/>
                <a:sym typeface="Calibri"/>
              </a:rPr>
              <a:t>and effect of the event in the video. </a:t>
            </a:r>
            <a:r>
              <a:rPr lang="en-US" sz="4400" b="0" i="0" u="none" strike="noStrike" cap="none" dirty="0">
                <a:solidFill>
                  <a:schemeClr val="dk1"/>
                </a:solidFill>
                <a:latin typeface="Calibri"/>
                <a:ea typeface="Calibri"/>
                <a:cs typeface="Calibri"/>
                <a:sym typeface="Calibri"/>
              </a:rPr>
              <a:t> </a:t>
            </a:r>
            <a:br>
              <a:rPr lang="en-US" sz="4400" b="0" i="0" u="none" strike="noStrike" cap="none" dirty="0">
                <a:solidFill>
                  <a:schemeClr val="dk1"/>
                </a:solidFill>
                <a:latin typeface="Calibri"/>
                <a:ea typeface="Calibri"/>
                <a:cs typeface="Calibri"/>
                <a:sym typeface="Calibri"/>
              </a:rPr>
            </a:br>
            <a:endParaRPr lang="en-US" sz="4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ctrTitle"/>
          </p:nvPr>
        </p:nvSpPr>
        <p:spPr>
          <a:xfrm>
            <a:off x="301025" y="248925"/>
            <a:ext cx="8607900" cy="654300"/>
          </a:xfrm>
          <a:prstGeom prst="rect">
            <a:avLst/>
          </a:prstGeom>
        </p:spPr>
        <p:txBody>
          <a:bodyPr lIns="91425" tIns="91425" rIns="91425" bIns="91425" anchor="ctr" anchorCtr="0">
            <a:noAutofit/>
          </a:bodyPr>
          <a:lstStyle/>
          <a:p>
            <a:pPr lvl="0" rtl="0">
              <a:spcBef>
                <a:spcPts val="0"/>
              </a:spcBef>
              <a:buClr>
                <a:srgbClr val="002060"/>
              </a:buClr>
              <a:buSzPct val="25000"/>
              <a:buFont typeface="Calibri"/>
              <a:buNone/>
            </a:pPr>
            <a:r>
              <a:rPr lang="en-US" b="1">
                <a:solidFill>
                  <a:srgbClr val="002060"/>
                </a:solidFill>
              </a:rPr>
              <a:t>Cause and Effect Video</a:t>
            </a:r>
          </a:p>
        </p:txBody>
      </p:sp>
      <p:sp>
        <p:nvSpPr>
          <p:cNvPr id="210" name="Shape 210" descr="Colorado Governor John Hickenlooper tells Michael Smerconish the side effects of legalizing marijuana on his state's revenues and health concerns for teens - LoneWolf &amp; The Three Muskadoggies(◑_◑)   &quot;Please....Remember Our Homeless. Hospitalized &amp; Disabled Veterand And Fallen Heroes! Thank You...America!&quot; LoneWolf &amp; The Three Muskadoggies Wayne Mark Sager Montgomery Alabama - Homeless United States Veteran - - - - God Bless America! - - -Ft. Polk, La '72 Official V.A. - Animal G.A.F. Level = 25 https://www.facebook.com/Whitehouseblog TODAY...The WhiteHouse  TOMORROW....The United Nations!  What A &quot;CAPITOL&quot; Idea! &quot;Watch Out(◑_◑) .......LoneWolf Is On The Loose!&quot;" title="Colorado Governor John Hickenlooper on Side Effects of Legalizing Pot- LoneWolf Sager(◑_◑)">
            <a:hlinkClick r:id="rId3"/>
          </p:cNvPr>
          <p:cNvSpPr/>
          <p:nvPr/>
        </p:nvSpPr>
        <p:spPr>
          <a:xfrm>
            <a:off x="754200" y="968950"/>
            <a:ext cx="7701549" cy="5776174"/>
          </a:xfrm>
          <a:prstGeom prst="rect">
            <a:avLst/>
          </a:prstGeom>
          <a:blipFill>
            <a:blip r:embed="rId4">
              <a:alphaModFix/>
            </a:blip>
            <a:stretch>
              <a:fillRect/>
            </a:stretch>
          </a:blipFill>
          <a:ln>
            <a:noFill/>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69850" algn="ctr" rtl="0">
              <a:spcBef>
                <a:spcPts val="0"/>
              </a:spcBef>
              <a:buClr>
                <a:schemeClr val="dk1"/>
              </a:buClr>
              <a:buSzPct val="27500"/>
              <a:buFont typeface="Arial"/>
              <a:buNone/>
            </a:pPr>
            <a:r>
              <a:rPr lang="en-US" sz="4000" b="1">
                <a:latin typeface="Arial"/>
                <a:ea typeface="Arial"/>
                <a:cs typeface="Arial"/>
                <a:sym typeface="Arial"/>
              </a:rPr>
              <a:t>Procedures</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1. Create a group video proposal (What is the video about?) Needs approval from instructor.</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2. Create a Google slide</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3. Create the video in YouTube </a:t>
            </a:r>
          </a:p>
          <a:p>
            <a:pPr marL="0" marR="0" lvl="0" indent="-69850" algn="ctr" rtl="0">
              <a:spcBef>
                <a:spcPts val="0"/>
              </a:spcBef>
              <a:buClr>
                <a:schemeClr val="dk1"/>
              </a:buClr>
              <a:buSzPct val="27500"/>
              <a:buFont typeface="Arial"/>
              <a:buNone/>
            </a:pPr>
            <a:r>
              <a:rPr lang="en-US" sz="4000">
                <a:latin typeface="Arial"/>
                <a:ea typeface="Arial"/>
                <a:cs typeface="Arial"/>
                <a:sym typeface="Arial"/>
              </a:rPr>
              <a:t>4. Upload the YouTube video to the Google slide.</a:t>
            </a:r>
          </a:p>
          <a:p>
            <a:pPr marL="0" marR="0" lvl="0" indent="0" algn="ctr" rtl="0">
              <a:spcBef>
                <a:spcPts val="0"/>
              </a:spcBef>
              <a:buClr>
                <a:schemeClr val="dk1"/>
              </a:buClr>
              <a:buSzPct val="25000"/>
              <a:buFont typeface="Arial"/>
              <a:buNone/>
            </a:pPr>
            <a:r>
              <a:rPr lang="en-US" sz="4000">
                <a:latin typeface="Arial"/>
                <a:ea typeface="Arial"/>
                <a:cs typeface="Arial"/>
                <a:sym typeface="Arial"/>
              </a:rPr>
              <a:t>5. Create the “Credits” slide (See example) for the last slide.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0" y="152400"/>
            <a:ext cx="9144000" cy="2590800"/>
          </a:xfrm>
          <a:prstGeom prst="rect">
            <a:avLst/>
          </a:prstGeom>
          <a:noFill/>
          <a:ln>
            <a:noFill/>
          </a:ln>
        </p:spPr>
        <p:txBody>
          <a:bodyPr lIns="91425" tIns="45700" rIns="91425" bIns="45700" anchor="ctr" anchorCtr="0">
            <a:noAutofit/>
          </a:bodyPr>
          <a:lstStyle/>
          <a:p>
            <a:pPr lvl="0">
              <a:buSzPct val="25000"/>
            </a:pP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a:solidFill>
                  <a:schemeClr val="dk1"/>
                </a:solidFill>
                <a:latin typeface="Arial"/>
                <a:ea typeface="Arial"/>
                <a:cs typeface="Arial"/>
                <a:sym typeface="Arial"/>
              </a:rPr>
              <a:t/>
            </a:r>
            <a:br>
              <a:rPr lang="en-US" sz="3959" b="1" i="0" u="sng" strike="noStrike" cap="none" dirty="0">
                <a:solidFill>
                  <a:schemeClr val="dk1"/>
                </a:solidFill>
                <a:latin typeface="Arial"/>
                <a:ea typeface="Arial"/>
                <a:cs typeface="Arial"/>
                <a:sym typeface="Arial"/>
              </a:rPr>
            </a:br>
            <a:r>
              <a:rPr lang="en-US" sz="3959" b="1" i="0" u="sng" strike="noStrike" cap="none" dirty="0" smtClean="0">
                <a:solidFill>
                  <a:schemeClr val="dk1"/>
                </a:solidFill>
                <a:latin typeface="Arial"/>
                <a:ea typeface="Arial"/>
                <a:cs typeface="Arial"/>
                <a:sym typeface="Arial"/>
              </a:rPr>
              <a:t/>
            </a:r>
            <a:br>
              <a:rPr lang="en-US" sz="3959" b="1" i="0" u="sng" strike="noStrike" cap="none" dirty="0" smtClean="0">
                <a:solidFill>
                  <a:schemeClr val="dk1"/>
                </a:solidFill>
                <a:latin typeface="Arial"/>
                <a:ea typeface="Arial"/>
                <a:cs typeface="Arial"/>
                <a:sym typeface="Arial"/>
              </a:rPr>
            </a:br>
            <a:r>
              <a:rPr lang="en-US" sz="3959" b="1" i="0" u="sng" strike="noStrike" cap="none" dirty="0" smtClean="0">
                <a:solidFill>
                  <a:schemeClr val="dk1"/>
                </a:solidFill>
                <a:latin typeface="Arial"/>
                <a:ea typeface="Arial"/>
                <a:cs typeface="Arial"/>
                <a:sym typeface="Arial"/>
              </a:rPr>
              <a:t/>
            </a:r>
            <a:br>
              <a:rPr lang="en-US" sz="3959" b="1" i="0" u="sng" strike="noStrike" cap="none" dirty="0" smtClean="0">
                <a:solidFill>
                  <a:schemeClr val="dk1"/>
                </a:solidFill>
                <a:latin typeface="Arial"/>
                <a:ea typeface="Arial"/>
                <a:cs typeface="Arial"/>
                <a:sym typeface="Arial"/>
              </a:rPr>
            </a:br>
            <a:r>
              <a:rPr lang="en-US" sz="3600" b="1" dirty="0"/>
              <a:t>Video Project</a:t>
            </a:r>
            <a:r>
              <a:rPr lang="en-US" sz="3600" dirty="0"/>
              <a:t/>
            </a:r>
            <a:br>
              <a:rPr lang="en-US" sz="3600" dirty="0"/>
            </a:br>
            <a:r>
              <a:rPr lang="en-US" sz="3600" dirty="0"/>
              <a:t> Every student have sat through various videos in a classroom in school. Students have complained about class videos because they felt they were boring. Well, now it is your turn to be a creative video producer. </a:t>
            </a:r>
            <a:r>
              <a:rPr lang="en-US" sz="3600" dirty="0" smtClean="0"/>
              <a:t>Each </a:t>
            </a:r>
            <a:r>
              <a:rPr lang="en-US" sz="3600" dirty="0"/>
              <a:t>group will be the mastermind behind the new and improved educational and informative video. The video must be related to the subject matter (i.e.,  Civics, Economics, History. All the requirements for this project are in the instructor’s website:</a:t>
            </a:r>
            <a:br>
              <a:rPr lang="en-US" sz="3600" dirty="0"/>
            </a:br>
            <a:r>
              <a:rPr lang="en-US" sz="3600" dirty="0">
                <a:solidFill>
                  <a:srgbClr val="002060"/>
                </a:solidFill>
              </a:rPr>
              <a:t>http://aarcega.weebly.com/</a:t>
            </a:r>
            <a:br>
              <a:rPr lang="en-US" sz="3600" dirty="0">
                <a:solidFill>
                  <a:srgbClr val="002060"/>
                </a:solidFill>
              </a:rPr>
            </a:br>
            <a:r>
              <a:rPr lang="en-US" sz="3600" dirty="0"/>
              <a:t/>
            </a:r>
            <a:br>
              <a:rPr lang="en-US" sz="3600" dirty="0"/>
            </a:br>
            <a:r>
              <a:rPr lang="en-US" sz="3600" dirty="0"/>
              <a:t/>
            </a:r>
            <a:br>
              <a:rPr lang="en-US" sz="3600" dirty="0"/>
            </a:br>
            <a:r>
              <a:rPr lang="en-US" sz="3600" dirty="0" smtClean="0"/>
              <a:t/>
            </a:r>
            <a:br>
              <a:rPr lang="en-US" sz="3600" dirty="0" smtClean="0"/>
            </a:br>
            <a:r>
              <a:rPr lang="en-US" sz="3600" b="0" i="0" u="none" strike="noStrike" cap="none" dirty="0">
                <a:solidFill>
                  <a:schemeClr val="dk1"/>
                </a:solidFill>
                <a:latin typeface="Calibri"/>
                <a:ea typeface="Calibri"/>
                <a:cs typeface="Calibri"/>
                <a:sym typeface="Calibri"/>
              </a:rPr>
              <a:t/>
            </a:r>
            <a:br>
              <a:rPr lang="en-US" sz="3600" b="0" i="0" u="none" strike="noStrike" cap="none" dirty="0">
                <a:solidFill>
                  <a:schemeClr val="dk1"/>
                </a:solidFill>
                <a:latin typeface="Calibri"/>
                <a:ea typeface="Calibri"/>
                <a:cs typeface="Calibri"/>
                <a:sym typeface="Calibri"/>
              </a:rPr>
            </a:br>
            <a:r>
              <a:rPr lang="en-US" sz="3959" b="0" i="0" u="none" strike="noStrike" cap="none" dirty="0">
                <a:solidFill>
                  <a:schemeClr val="dk1"/>
                </a:solidFill>
                <a:latin typeface="Calibri"/>
                <a:ea typeface="Calibri"/>
                <a:cs typeface="Calibri"/>
                <a:sym typeface="Calibri"/>
              </a:rPr>
              <a:t> </a:t>
            </a:r>
            <a:br>
              <a:rPr lang="en-US" sz="3959" b="0" i="0" u="none" strike="noStrike" cap="none" dirty="0">
                <a:solidFill>
                  <a:schemeClr val="dk1"/>
                </a:solidFill>
                <a:latin typeface="Calibri"/>
                <a:ea typeface="Calibri"/>
                <a:cs typeface="Calibri"/>
                <a:sym typeface="Calibri"/>
              </a:rPr>
            </a:br>
            <a:r>
              <a:rPr lang="en-US" sz="3959" b="0" i="0" u="none" strike="noStrike" cap="none" dirty="0">
                <a:solidFill>
                  <a:schemeClr val="dk1"/>
                </a:solidFill>
                <a:latin typeface="Calibri"/>
                <a:ea typeface="Calibri"/>
                <a:cs typeface="Calibri"/>
                <a:sym typeface="Calibri"/>
              </a:rPr>
              <a:t/>
            </a:r>
            <a:br>
              <a:rPr lang="en-US" sz="3959" b="0" i="0" u="none" strike="noStrike" cap="none" dirty="0">
                <a:solidFill>
                  <a:schemeClr val="dk1"/>
                </a:solidFill>
                <a:latin typeface="Calibri"/>
                <a:ea typeface="Calibri"/>
                <a:cs typeface="Calibri"/>
                <a:sym typeface="Calibri"/>
              </a:rPr>
            </a:br>
            <a:endParaRPr lang="en-US" sz="3959"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000" b="1" i="0" u="none" strike="noStrike" cap="none">
                <a:solidFill>
                  <a:schemeClr val="dk1"/>
                </a:solidFill>
                <a:latin typeface="Arial"/>
                <a:ea typeface="Arial"/>
                <a:cs typeface="Arial"/>
                <a:sym typeface="Arial"/>
              </a:rPr>
              <a:t>Credit Sheet Four (4) Students</a:t>
            </a:r>
            <a:br>
              <a:rPr lang="en-US" sz="4000" b="1"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1.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2.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3.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
            </a:r>
            <a:br>
              <a:rPr lang="en-US" sz="2800" b="0" i="0" u="none" strike="noStrike" cap="none">
                <a:solidFill>
                  <a:schemeClr val="dk1"/>
                </a:solidFill>
                <a:latin typeface="Arial"/>
                <a:ea typeface="Arial"/>
                <a:cs typeface="Arial"/>
                <a:sym typeface="Arial"/>
              </a:rPr>
            </a:br>
            <a:r>
              <a:rPr lang="en-US" sz="2800" b="1" i="0" u="none" strike="noStrike" cap="none">
                <a:solidFill>
                  <a:schemeClr val="dk1"/>
                </a:solidFill>
                <a:latin typeface="Arial"/>
                <a:ea typeface="Arial"/>
                <a:cs typeface="Arial"/>
                <a:sym typeface="Arial"/>
              </a:rPr>
              <a:t>Student 4. </a:t>
            </a:r>
            <a:r>
              <a:rPr lang="en-US" sz="2800" b="0" i="0" u="none" strike="noStrike" cap="none">
                <a:solidFill>
                  <a:schemeClr val="dk1"/>
                </a:solidFill>
                <a:latin typeface="Arial"/>
                <a:ea typeface="Arial"/>
                <a:cs typeface="Arial"/>
                <a:sym typeface="Arial"/>
              </a:rPr>
              <a:t>Full Name:</a:t>
            </a:r>
            <a:br>
              <a:rPr lang="en-US" sz="2800" b="0" i="0" u="none" strike="noStrike" cap="none">
                <a:solidFill>
                  <a:schemeClr val="dk1"/>
                </a:solidFill>
                <a:latin typeface="Arial"/>
                <a:ea typeface="Arial"/>
                <a:cs typeface="Arial"/>
                <a:sym typeface="Arial"/>
              </a:rPr>
            </a:br>
            <a:r>
              <a:rPr lang="en-US" sz="2800" b="0" i="0" u="none" strike="noStrike" cap="none">
                <a:solidFill>
                  <a:schemeClr val="dk1"/>
                </a:solidFill>
                <a:latin typeface="Arial"/>
                <a:ea typeface="Arial"/>
                <a:cs typeface="Arial"/>
                <a:sym typeface="Arial"/>
              </a:rPr>
              <a:t>Student’s Contribution(s):</a:t>
            </a:r>
            <a:br>
              <a:rPr lang="en-US" sz="2800" b="0" i="0" u="none" strike="noStrike" cap="none">
                <a:solidFill>
                  <a:schemeClr val="dk1"/>
                </a:solidFill>
                <a:latin typeface="Arial"/>
                <a:ea typeface="Arial"/>
                <a:cs typeface="Arial"/>
                <a:sym typeface="Arial"/>
              </a:rPr>
            </a:br>
            <a:endParaRPr lang="en-US" sz="28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ctrTitle"/>
          </p:nvPr>
        </p:nvSpPr>
        <p:spPr>
          <a:xfrm>
            <a:off x="0" y="381000"/>
            <a:ext cx="8991600" cy="594359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endParaRPr sz="2600" b="1" dirty="0">
              <a:latin typeface="Arial"/>
              <a:ea typeface="Arial"/>
              <a:cs typeface="Arial"/>
              <a:sym typeface="Arial"/>
            </a:endParaRPr>
          </a:p>
          <a:p>
            <a:pPr marL="0" marR="0" lvl="0" indent="0" algn="ctr" rtl="0">
              <a:spcBef>
                <a:spcPts val="0"/>
              </a:spcBef>
              <a:buClr>
                <a:schemeClr val="dk1"/>
              </a:buClr>
              <a:buSzPct val="25000"/>
              <a:buFont typeface="Arial"/>
              <a:buNone/>
            </a:pPr>
            <a:r>
              <a:rPr lang="en-US" sz="2600" b="1" i="0" u="none" strike="noStrike" cap="none" dirty="0">
                <a:solidFill>
                  <a:schemeClr val="dk1"/>
                </a:solidFill>
                <a:latin typeface="Arial"/>
                <a:ea typeface="Arial"/>
                <a:cs typeface="Arial"/>
                <a:sym typeface="Arial"/>
              </a:rPr>
              <a:t>What is graded?</a:t>
            </a:r>
            <a:br>
              <a:rPr lang="en-US" sz="2600" b="1" i="0" u="none" strike="noStrike" cap="none" dirty="0">
                <a:solidFill>
                  <a:schemeClr val="dk1"/>
                </a:solidFill>
                <a:latin typeface="Arial"/>
                <a:ea typeface="Arial"/>
                <a:cs typeface="Arial"/>
                <a:sym typeface="Arial"/>
              </a:rPr>
            </a:br>
            <a:r>
              <a:rPr lang="en-US" sz="2600" b="1" i="0" strike="noStrike" cap="none" dirty="0">
                <a:solidFill>
                  <a:schemeClr val="dk1"/>
                </a:solidFill>
                <a:latin typeface="Arial"/>
                <a:ea typeface="Arial"/>
                <a:cs typeface="Arial"/>
                <a:sym typeface="Arial"/>
              </a:rPr>
              <a:t>1.</a:t>
            </a:r>
            <a:r>
              <a:rPr lang="en-US" sz="2600" b="1" i="0" u="sng" strike="noStrike" cap="none" dirty="0">
                <a:solidFill>
                  <a:schemeClr val="dk1"/>
                </a:solidFill>
                <a:latin typeface="Arial"/>
                <a:ea typeface="Arial"/>
                <a:cs typeface="Arial"/>
                <a:sym typeface="Arial"/>
              </a:rPr>
              <a:t> Video Proposal</a:t>
            </a:r>
            <a:r>
              <a:rPr lang="en-US" sz="2600" u="sng" dirty="0">
                <a:latin typeface="Arial"/>
                <a:ea typeface="Arial"/>
                <a:cs typeface="Arial"/>
                <a:sym typeface="Arial"/>
              </a:rPr>
              <a:t> </a:t>
            </a:r>
            <a:r>
              <a:rPr lang="en-US" sz="2600" dirty="0">
                <a:latin typeface="Arial"/>
                <a:ea typeface="Arial"/>
                <a:cs typeface="Arial"/>
                <a:sym typeface="Arial"/>
              </a:rPr>
              <a:t>Must be completed.</a:t>
            </a:r>
          </a:p>
          <a:p>
            <a:pPr marL="0" marR="0" lvl="0" indent="0" algn="ctr" rtl="0">
              <a:spcBef>
                <a:spcPts val="0"/>
              </a:spcBef>
              <a:buClr>
                <a:schemeClr val="dk1"/>
              </a:buClr>
              <a:buSzPct val="25000"/>
              <a:buFont typeface="Arial"/>
              <a:buNone/>
            </a:pPr>
            <a:r>
              <a:rPr lang="en-US" sz="2600" b="1" dirty="0">
                <a:latin typeface="Arial"/>
                <a:ea typeface="Arial"/>
                <a:cs typeface="Arial"/>
                <a:sym typeface="Arial"/>
              </a:rPr>
              <a:t>2.</a:t>
            </a:r>
            <a:r>
              <a:rPr lang="en-US" sz="2600" b="1" u="sng" dirty="0">
                <a:latin typeface="Arial"/>
                <a:ea typeface="Arial"/>
                <a:cs typeface="Arial"/>
                <a:sym typeface="Arial"/>
              </a:rPr>
              <a:t> </a:t>
            </a:r>
            <a:r>
              <a:rPr lang="en-US" sz="2600" b="1" i="0" u="sng" strike="noStrike" cap="none" dirty="0">
                <a:solidFill>
                  <a:schemeClr val="dk1"/>
                </a:solidFill>
                <a:latin typeface="Arial"/>
                <a:ea typeface="Arial"/>
                <a:cs typeface="Arial"/>
                <a:sym typeface="Arial"/>
              </a:rPr>
              <a:t>Video </a:t>
            </a:r>
            <a:r>
              <a:rPr lang="en-US" sz="2600" b="0" i="0" u="none" strike="noStrike" cap="none" dirty="0">
                <a:solidFill>
                  <a:schemeClr val="dk1"/>
                </a:solidFill>
                <a:latin typeface="Arial"/>
                <a:ea typeface="Arial"/>
                <a:cs typeface="Arial"/>
                <a:sym typeface="Arial"/>
              </a:rPr>
              <a:t>(Time f</a:t>
            </a:r>
            <a:r>
              <a:rPr lang="en-US" sz="2600" dirty="0">
                <a:latin typeface="Arial"/>
                <a:ea typeface="Arial"/>
                <a:cs typeface="Arial"/>
                <a:sym typeface="Arial"/>
              </a:rPr>
              <a:t>rame: </a:t>
            </a:r>
            <a:r>
              <a:rPr lang="en-US" sz="2600" dirty="0" smtClean="0">
                <a:latin typeface="Arial"/>
                <a:ea typeface="Arial"/>
                <a:cs typeface="Arial"/>
                <a:sym typeface="Arial"/>
              </a:rPr>
              <a:t>4-8 </a:t>
            </a:r>
            <a:r>
              <a:rPr lang="en-US" sz="2600" dirty="0">
                <a:latin typeface="Arial"/>
                <a:ea typeface="Arial"/>
                <a:cs typeface="Arial"/>
                <a:sym typeface="Arial"/>
              </a:rPr>
              <a:t>minutes</a:t>
            </a:r>
            <a:r>
              <a:rPr lang="en-US" sz="2600" b="0" i="0" u="none" strike="noStrike" cap="none" dirty="0">
                <a:solidFill>
                  <a:schemeClr val="dk1"/>
                </a:solidFill>
                <a:latin typeface="Arial"/>
                <a:ea typeface="Arial"/>
                <a:cs typeface="Arial"/>
                <a:sym typeface="Arial"/>
              </a:rPr>
              <a:t> per group)</a:t>
            </a:r>
            <a:br>
              <a:rPr lang="en-US" sz="2600" b="0" i="0" u="none" strike="noStrike" cap="none" dirty="0">
                <a:solidFill>
                  <a:schemeClr val="dk1"/>
                </a:solidFill>
                <a:latin typeface="Arial"/>
                <a:ea typeface="Arial"/>
                <a:cs typeface="Arial"/>
                <a:sym typeface="Arial"/>
              </a:rPr>
            </a:br>
            <a:r>
              <a:rPr lang="en-US" sz="2600" b="1" dirty="0">
                <a:latin typeface="Arial"/>
                <a:ea typeface="Arial"/>
                <a:cs typeface="Arial"/>
                <a:sym typeface="Arial"/>
              </a:rPr>
              <a:t>3.</a:t>
            </a:r>
            <a:r>
              <a:rPr lang="en-US" sz="2600" b="1"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Group Contribution  </a:t>
            </a:r>
            <a:r>
              <a:rPr lang="en-US" sz="2600" b="0" i="0" u="none" strike="noStrike" cap="none" dirty="0">
                <a:solidFill>
                  <a:schemeClr val="dk1"/>
                </a:solidFill>
                <a:latin typeface="Arial"/>
                <a:ea typeface="Arial"/>
                <a:cs typeface="Arial"/>
                <a:sym typeface="Arial"/>
              </a:rPr>
              <a:t>Each group member must show their contribution to the video. </a:t>
            </a:r>
          </a:p>
          <a:p>
            <a:pPr marL="0" marR="0" lvl="0" indent="0" algn="ctr" rtl="0">
              <a:spcBef>
                <a:spcPts val="0"/>
              </a:spcBef>
              <a:buClr>
                <a:schemeClr val="dk1"/>
              </a:buClr>
              <a:buSzPct val="25000"/>
              <a:buFont typeface="Arial"/>
              <a:buNone/>
            </a:pPr>
            <a:r>
              <a:rPr lang="en-US" sz="2600" b="1" dirty="0">
                <a:latin typeface="Arial"/>
                <a:ea typeface="Arial"/>
                <a:cs typeface="Arial"/>
                <a:sym typeface="Arial"/>
              </a:rPr>
              <a:t>4</a:t>
            </a:r>
            <a:r>
              <a:rPr lang="en-US" sz="2600" b="1" i="0" u="none" strike="noStrike" cap="none" dirty="0">
                <a:solidFill>
                  <a:schemeClr val="dk1"/>
                </a:solidFill>
                <a:latin typeface="Arial"/>
                <a:ea typeface="Arial"/>
                <a:cs typeface="Arial"/>
                <a:sym typeface="Arial"/>
              </a:rPr>
              <a:t>.</a:t>
            </a:r>
            <a:r>
              <a:rPr lang="en-US" sz="2600" b="0"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Group Presentation </a:t>
            </a:r>
            <a:r>
              <a:rPr lang="en-US" sz="2600" b="0" i="0" u="none" strike="noStrike" cap="none" dirty="0">
                <a:solidFill>
                  <a:schemeClr val="dk1"/>
                </a:solidFill>
                <a:latin typeface="Arial"/>
                <a:ea typeface="Arial"/>
                <a:cs typeface="Arial"/>
                <a:sym typeface="Arial"/>
              </a:rPr>
              <a:t>- Students will do a </a:t>
            </a:r>
            <a:r>
              <a:rPr lang="en-US" sz="2600" dirty="0">
                <a:latin typeface="Arial"/>
                <a:ea typeface="Arial"/>
                <a:cs typeface="Arial"/>
                <a:sym typeface="Arial"/>
              </a:rPr>
              <a:t>brief </a:t>
            </a:r>
            <a:r>
              <a:rPr lang="en-US" sz="2600" b="0" i="0" u="none" strike="noStrike" cap="none" dirty="0">
                <a:solidFill>
                  <a:schemeClr val="dk1"/>
                </a:solidFill>
                <a:latin typeface="Arial"/>
                <a:ea typeface="Arial"/>
                <a:cs typeface="Arial"/>
                <a:sym typeface="Arial"/>
              </a:rPr>
              <a:t>summary befo</a:t>
            </a:r>
            <a:r>
              <a:rPr lang="en-US" sz="2600" dirty="0">
                <a:latin typeface="Arial"/>
                <a:ea typeface="Arial"/>
                <a:cs typeface="Arial"/>
                <a:sym typeface="Arial"/>
              </a:rPr>
              <a:t>re the video.</a:t>
            </a:r>
            <a:r>
              <a:rPr lang="en-US" sz="2600" b="1" i="0" u="sng" strike="noStrike" cap="none" dirty="0">
                <a:solidFill>
                  <a:schemeClr val="dk1"/>
                </a:solidFill>
                <a:latin typeface="Arial"/>
                <a:ea typeface="Arial"/>
                <a:cs typeface="Arial"/>
                <a:sym typeface="Arial"/>
              </a:rPr>
              <a:t/>
            </a:r>
            <a:br>
              <a:rPr lang="en-US" sz="2600" b="1" i="0" u="sng" strike="noStrike" cap="none" dirty="0">
                <a:solidFill>
                  <a:schemeClr val="dk1"/>
                </a:solidFill>
                <a:latin typeface="Arial"/>
                <a:ea typeface="Arial"/>
                <a:cs typeface="Arial"/>
                <a:sym typeface="Arial"/>
              </a:rPr>
            </a:br>
            <a:r>
              <a:rPr lang="en-US" sz="2600" b="1" dirty="0">
                <a:latin typeface="Arial"/>
                <a:ea typeface="Arial"/>
                <a:cs typeface="Arial"/>
                <a:sym typeface="Arial"/>
              </a:rPr>
              <a:t>5</a:t>
            </a:r>
            <a:r>
              <a:rPr lang="en-US" sz="2600" b="1" i="0" u="none" strike="noStrike" cap="none" dirty="0">
                <a:solidFill>
                  <a:schemeClr val="dk1"/>
                </a:solidFill>
                <a:latin typeface="Arial"/>
                <a:ea typeface="Arial"/>
                <a:cs typeface="Arial"/>
                <a:sym typeface="Arial"/>
              </a:rPr>
              <a:t>. </a:t>
            </a:r>
            <a:r>
              <a:rPr lang="en-US" sz="2600" b="0" i="0" u="none" strike="noStrike" cap="none" dirty="0">
                <a:solidFill>
                  <a:schemeClr val="dk1"/>
                </a:solidFill>
                <a:latin typeface="Arial"/>
                <a:ea typeface="Arial"/>
                <a:cs typeface="Arial"/>
                <a:sym typeface="Arial"/>
              </a:rPr>
              <a:t>“</a:t>
            </a:r>
            <a:r>
              <a:rPr lang="en-US" sz="2600" b="1" i="0" u="sng" strike="noStrike" cap="none" dirty="0">
                <a:solidFill>
                  <a:schemeClr val="dk1"/>
                </a:solidFill>
                <a:latin typeface="Arial"/>
                <a:ea typeface="Arial"/>
                <a:cs typeface="Arial"/>
                <a:sym typeface="Arial"/>
              </a:rPr>
              <a:t>The Process” (Participation</a:t>
            </a:r>
            <a:r>
              <a:rPr lang="en-US" sz="2600" b="1" i="0" u="none" strike="noStrike" cap="none" dirty="0">
                <a:solidFill>
                  <a:schemeClr val="dk1"/>
                </a:solidFill>
                <a:latin typeface="Arial"/>
                <a:ea typeface="Arial"/>
                <a:cs typeface="Arial"/>
                <a:sym typeface="Arial"/>
              </a:rPr>
              <a:t>) </a:t>
            </a:r>
            <a:r>
              <a:rPr lang="en-US" sz="2600" b="0" i="0" u="none" strike="noStrike" cap="none" dirty="0">
                <a:solidFill>
                  <a:schemeClr val="dk1"/>
                </a:solidFill>
                <a:latin typeface="Arial"/>
                <a:ea typeface="Arial"/>
                <a:cs typeface="Arial"/>
                <a:sym typeface="Arial"/>
              </a:rPr>
              <a:t>– The Instructor will monitor the students to make sure they are working. Students who are not engaged in the assignment will lose points. Make sure you are working!</a:t>
            </a:r>
            <a:br>
              <a:rPr lang="en-US" sz="2600" b="0" i="0" u="none" strike="noStrike" cap="none" dirty="0">
                <a:solidFill>
                  <a:schemeClr val="dk1"/>
                </a:solidFill>
                <a:latin typeface="Arial"/>
                <a:ea typeface="Arial"/>
                <a:cs typeface="Arial"/>
                <a:sym typeface="Arial"/>
              </a:rPr>
            </a:br>
            <a:r>
              <a:rPr lang="en-US" sz="2600" b="1" dirty="0">
                <a:latin typeface="Arial"/>
                <a:ea typeface="Arial"/>
                <a:cs typeface="Arial"/>
                <a:sym typeface="Arial"/>
              </a:rPr>
              <a:t>6</a:t>
            </a:r>
            <a:r>
              <a:rPr lang="en-US" sz="2600" b="1" i="0" u="none" strike="noStrike" cap="none" dirty="0">
                <a:solidFill>
                  <a:schemeClr val="dk1"/>
                </a:solidFill>
                <a:latin typeface="Arial"/>
                <a:ea typeface="Arial"/>
                <a:cs typeface="Arial"/>
                <a:sym typeface="Arial"/>
              </a:rPr>
              <a:t>.</a:t>
            </a:r>
            <a:r>
              <a:rPr lang="en-US" sz="2600" b="0" i="0" u="none" strike="noStrike" cap="none" dirty="0">
                <a:solidFill>
                  <a:schemeClr val="dk1"/>
                </a:solidFill>
                <a:latin typeface="Arial"/>
                <a:ea typeface="Arial"/>
                <a:cs typeface="Arial"/>
                <a:sym typeface="Arial"/>
              </a:rPr>
              <a:t> </a:t>
            </a:r>
            <a:r>
              <a:rPr lang="en-US" sz="2600" b="1" i="0" u="sng" strike="noStrike" cap="none" dirty="0">
                <a:solidFill>
                  <a:schemeClr val="dk1"/>
                </a:solidFill>
                <a:latin typeface="Arial"/>
                <a:ea typeface="Arial"/>
                <a:cs typeface="Arial"/>
                <a:sym typeface="Arial"/>
              </a:rPr>
              <a:t>Credits</a:t>
            </a:r>
            <a:r>
              <a:rPr lang="en-US" sz="2600" b="0" i="0" u="none" strike="noStrike" cap="none" dirty="0">
                <a:solidFill>
                  <a:schemeClr val="dk1"/>
                </a:solidFill>
                <a:latin typeface="Arial"/>
                <a:ea typeface="Arial"/>
                <a:cs typeface="Arial"/>
                <a:sym typeface="Arial"/>
              </a:rPr>
              <a:t> - Each group will </a:t>
            </a:r>
            <a:r>
              <a:rPr lang="en-US" sz="2600" dirty="0">
                <a:latin typeface="Arial"/>
                <a:ea typeface="Arial"/>
                <a:cs typeface="Arial"/>
                <a:sym typeface="Arial"/>
              </a:rPr>
              <a:t>include </a:t>
            </a:r>
            <a:r>
              <a:rPr lang="en-US" sz="2600" b="0" i="0" u="none" strike="noStrike" cap="none" dirty="0">
                <a:solidFill>
                  <a:schemeClr val="dk1"/>
                </a:solidFill>
                <a:latin typeface="Arial"/>
                <a:ea typeface="Arial"/>
                <a:cs typeface="Arial"/>
                <a:sym typeface="Arial"/>
              </a:rPr>
              <a:t>a “Credit</a:t>
            </a:r>
            <a:r>
              <a:rPr lang="en-US" sz="2600" dirty="0">
                <a:latin typeface="Arial"/>
                <a:ea typeface="Arial"/>
                <a:cs typeface="Arial"/>
                <a:sym typeface="Arial"/>
              </a:rPr>
              <a:t>” page in the end of the PowerPoint. This will list the </a:t>
            </a:r>
            <a:r>
              <a:rPr lang="en-US" sz="2600" b="0" i="0" u="none" strike="noStrike" cap="none" dirty="0">
                <a:solidFill>
                  <a:schemeClr val="dk1"/>
                </a:solidFill>
                <a:latin typeface="Arial"/>
                <a:ea typeface="Arial"/>
                <a:cs typeface="Arial"/>
                <a:sym typeface="Arial"/>
              </a:rPr>
              <a:t>student’s contributions to the video project. </a:t>
            </a:r>
            <a:br>
              <a:rPr lang="en-US" sz="2600" b="0" i="0" u="none" strike="noStrike" cap="none" dirty="0">
                <a:solidFill>
                  <a:schemeClr val="dk1"/>
                </a:solidFill>
                <a:latin typeface="Arial"/>
                <a:ea typeface="Arial"/>
                <a:cs typeface="Arial"/>
                <a:sym typeface="Arial"/>
              </a:rPr>
            </a:br>
            <a:endParaRPr lang="en-US" sz="26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0" y="-304800"/>
            <a:ext cx="9144000" cy="7162800"/>
          </a:xfrm>
          <a:prstGeom prst="rect">
            <a:avLst/>
          </a:prstGeom>
          <a:noFill/>
          <a:ln>
            <a:noFill/>
          </a:ln>
        </p:spPr>
        <p:txBody>
          <a:bodyPr lIns="91425" tIns="45700" rIns="91425" bIns="45700" anchor="ctr" anchorCtr="0">
            <a:noAutofit/>
          </a:bodyPr>
          <a:lstStyle/>
          <a:p>
            <a:pPr lvl="0">
              <a:buSzPct val="25000"/>
            </a:pPr>
            <a:r>
              <a:rPr lang="en-US" sz="3600" b="1" i="0" u="none" strike="noStrike" cap="none" dirty="0" smtClean="0">
                <a:solidFill>
                  <a:schemeClr val="dk1"/>
                </a:solidFill>
                <a:sym typeface="Calibri"/>
              </a:rPr>
              <a:t>Select a Topic</a:t>
            </a:r>
            <a:br>
              <a:rPr lang="en-US" sz="3600" b="1" i="0" u="none" strike="noStrike" cap="none" dirty="0" smtClean="0">
                <a:solidFill>
                  <a:schemeClr val="dk1"/>
                </a:solidFill>
                <a:sym typeface="Calibri"/>
              </a:rPr>
            </a:br>
            <a:r>
              <a:rPr lang="en-US" sz="3600" b="0" i="0" u="none" strike="noStrike" cap="none" dirty="0" smtClean="0">
                <a:solidFill>
                  <a:schemeClr val="dk1"/>
                </a:solidFill>
                <a:sym typeface="Calibri"/>
              </a:rPr>
              <a:t>Each </a:t>
            </a:r>
            <a:r>
              <a:rPr lang="en-US" sz="3600" b="0" i="0" u="none" strike="noStrike" cap="none" dirty="0">
                <a:solidFill>
                  <a:schemeClr val="dk1"/>
                </a:solidFill>
                <a:sym typeface="Calibri"/>
              </a:rPr>
              <a:t>group </a:t>
            </a:r>
            <a:r>
              <a:rPr lang="en-US" sz="3600" b="0" i="0" u="none" strike="noStrike" cap="none" dirty="0" smtClean="0">
                <a:solidFill>
                  <a:schemeClr val="dk1"/>
                </a:solidFill>
                <a:sym typeface="Calibri"/>
              </a:rPr>
              <a:t>(4 students) will </a:t>
            </a:r>
            <a:r>
              <a:rPr lang="en-US" sz="3600" b="0" i="0" u="none" strike="noStrike" cap="none" dirty="0" smtClean="0">
                <a:solidFill>
                  <a:schemeClr val="dk1"/>
                </a:solidFill>
                <a:sym typeface="Calibri"/>
              </a:rPr>
              <a:t>select </a:t>
            </a:r>
            <a:r>
              <a:rPr lang="en-US" sz="3600" b="0" i="0" u="none" strike="noStrike" cap="none" dirty="0" smtClean="0">
                <a:solidFill>
                  <a:schemeClr val="dk1"/>
                </a:solidFill>
                <a:sym typeface="Calibri"/>
              </a:rPr>
              <a:t>a </a:t>
            </a:r>
            <a:r>
              <a:rPr lang="en-US" sz="3600" b="0" i="0" u="none" strike="noStrike" cap="none" dirty="0">
                <a:solidFill>
                  <a:schemeClr val="dk1"/>
                </a:solidFill>
                <a:sym typeface="Calibri"/>
              </a:rPr>
              <a:t>topic from the </a:t>
            </a:r>
            <a:r>
              <a:rPr lang="en-US" sz="3600" b="0" i="0" u="none" strike="noStrike" cap="none" dirty="0" smtClean="0">
                <a:solidFill>
                  <a:schemeClr val="dk1"/>
                </a:solidFill>
                <a:sym typeface="Calibri"/>
              </a:rPr>
              <a:t>chapters from the textbook. I must be a chapter that </a:t>
            </a:r>
            <a:r>
              <a:rPr lang="en-US" sz="3600" dirty="0" smtClean="0"/>
              <a:t>was </a:t>
            </a:r>
            <a:r>
              <a:rPr lang="en-US" sz="3600" dirty="0" smtClean="0"/>
              <a:t>covered in </a:t>
            </a:r>
            <a:r>
              <a:rPr lang="en-US" sz="3600" dirty="0" smtClean="0"/>
              <a:t>class </a:t>
            </a:r>
            <a:r>
              <a:rPr lang="en-US" sz="3600" b="0" i="0" u="none" strike="noStrike" cap="none" dirty="0" smtClean="0">
                <a:solidFill>
                  <a:schemeClr val="dk1"/>
                </a:solidFill>
                <a:sym typeface="Calibri"/>
              </a:rPr>
              <a:t>during </a:t>
            </a:r>
            <a:r>
              <a:rPr lang="en-US" sz="3600" b="0" i="0" u="none" strike="noStrike" cap="none" dirty="0" smtClean="0">
                <a:solidFill>
                  <a:schemeClr val="dk1"/>
                </a:solidFill>
                <a:sym typeface="Calibri"/>
              </a:rPr>
              <a:t>the semester. The </a:t>
            </a:r>
            <a:r>
              <a:rPr lang="en-US" sz="3600" b="0" i="0" u="none" strike="noStrike" cap="none" dirty="0">
                <a:solidFill>
                  <a:schemeClr val="dk1"/>
                </a:solidFill>
                <a:sym typeface="Calibri"/>
              </a:rPr>
              <a:t>group can transform the topic into one of the listed video formats. </a:t>
            </a:r>
            <a:r>
              <a:rPr lang="en-US" sz="3600" b="0" i="0" u="none" strike="noStrike" cap="none" dirty="0" smtClean="0">
                <a:solidFill>
                  <a:schemeClr val="dk1"/>
                </a:solidFill>
                <a:sym typeface="Calibri"/>
              </a:rPr>
              <a:t/>
            </a:r>
            <a:br>
              <a:rPr lang="en-US" sz="3600" b="0" i="0" u="none" strike="noStrike" cap="none" dirty="0" smtClean="0">
                <a:solidFill>
                  <a:schemeClr val="dk1"/>
                </a:solidFill>
                <a:sym typeface="Calibri"/>
              </a:rPr>
            </a:br>
            <a:r>
              <a:rPr lang="en-US" sz="3600" dirty="0" smtClean="0"/>
              <a:t>- </a:t>
            </a:r>
            <a:r>
              <a:rPr lang="en-US" sz="3600" dirty="0" smtClean="0"/>
              <a:t>Minimum of four (4</a:t>
            </a:r>
            <a:r>
              <a:rPr lang="en-US" sz="3600" b="0" i="0" u="none" strike="noStrike" cap="none" dirty="0" smtClean="0">
                <a:solidFill>
                  <a:schemeClr val="dk1"/>
                </a:solidFill>
                <a:sym typeface="Calibri"/>
              </a:rPr>
              <a:t>) </a:t>
            </a:r>
            <a:r>
              <a:rPr lang="en-US" sz="3600" b="0" i="0" u="none" strike="noStrike" cap="none" dirty="0">
                <a:solidFill>
                  <a:schemeClr val="dk1"/>
                </a:solidFill>
                <a:sym typeface="Calibri"/>
              </a:rPr>
              <a:t>minutes </a:t>
            </a:r>
            <a:r>
              <a:rPr lang="en-US" sz="3600" b="0" i="0" u="none" strike="noStrike" cap="none" dirty="0" smtClean="0">
                <a:solidFill>
                  <a:schemeClr val="dk1"/>
                </a:solidFill>
                <a:sym typeface="Calibri"/>
              </a:rPr>
              <a:t/>
            </a:r>
            <a:br>
              <a:rPr lang="en-US" sz="3600" b="0" i="0" u="none" strike="noStrike" cap="none" dirty="0" smtClean="0">
                <a:solidFill>
                  <a:schemeClr val="dk1"/>
                </a:solidFill>
                <a:sym typeface="Calibri"/>
              </a:rPr>
            </a:br>
            <a:r>
              <a:rPr lang="en-US" sz="3600" b="0" i="0" u="none" strike="noStrike" cap="none" dirty="0" smtClean="0">
                <a:solidFill>
                  <a:schemeClr val="dk1"/>
                </a:solidFill>
                <a:sym typeface="Calibri"/>
              </a:rPr>
              <a:t>- </a:t>
            </a:r>
            <a:r>
              <a:rPr lang="en-US" sz="3600" dirty="0" smtClean="0"/>
              <a:t>Maximum of eight (8</a:t>
            </a:r>
            <a:r>
              <a:rPr lang="en-US" sz="3600" b="0" i="0" u="none" strike="noStrike" cap="none" dirty="0" smtClean="0">
                <a:solidFill>
                  <a:schemeClr val="dk1"/>
                </a:solidFill>
                <a:sym typeface="Calibri"/>
              </a:rPr>
              <a:t>) minutes</a:t>
            </a:r>
            <a:br>
              <a:rPr lang="en-US" sz="3600" b="0" i="0" u="none" strike="noStrike" cap="none" dirty="0" smtClean="0">
                <a:solidFill>
                  <a:schemeClr val="dk1"/>
                </a:solidFill>
                <a:sym typeface="Calibri"/>
              </a:rPr>
            </a:br>
            <a:r>
              <a:rPr lang="en-US" sz="3600" dirty="0" smtClean="0"/>
              <a:t>The time for the video </a:t>
            </a:r>
            <a:r>
              <a:rPr lang="en-US" sz="3600" b="0" i="0" u="none" strike="noStrike" cap="none" dirty="0" smtClean="0">
                <a:solidFill>
                  <a:schemeClr val="dk1"/>
                </a:solidFill>
                <a:sym typeface="Calibri"/>
              </a:rPr>
              <a:t>will </a:t>
            </a:r>
            <a:r>
              <a:rPr lang="en-US" sz="3600" b="0" i="0" u="none" strike="noStrike" cap="none" dirty="0" smtClean="0">
                <a:solidFill>
                  <a:schemeClr val="dk1"/>
                </a:solidFill>
                <a:sym typeface="Calibri"/>
              </a:rPr>
              <a:t>be strictly enforced so anything under the minimum or over the maximum </a:t>
            </a:r>
            <a:r>
              <a:rPr lang="en-US" sz="3959" b="0" i="0" u="none" strike="noStrike" cap="none" dirty="0" smtClean="0">
                <a:solidFill>
                  <a:schemeClr val="dk1"/>
                </a:solidFill>
                <a:latin typeface="Calibri"/>
                <a:ea typeface="Calibri"/>
                <a:cs typeface="Calibri"/>
                <a:sym typeface="Calibri"/>
              </a:rPr>
              <a:t>will result in a lower grade.</a:t>
            </a:r>
            <a:endParaRPr lang="en-US" sz="3959"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5800" y="383750"/>
            <a:ext cx="7772400" cy="5991300"/>
          </a:xfrm>
          <a:prstGeom prst="rect">
            <a:avLst/>
          </a:prstGeom>
        </p:spPr>
        <p:txBody>
          <a:bodyPr lIns="91425" tIns="91425" rIns="91425" bIns="91425" anchor="ctr" anchorCtr="0">
            <a:noAutofit/>
          </a:bodyPr>
          <a:lstStyle/>
          <a:p>
            <a:pPr lvl="0">
              <a:spcBef>
                <a:spcPts val="0"/>
              </a:spcBef>
              <a:buNone/>
            </a:pPr>
            <a:r>
              <a:rPr lang="en-US" sz="3600" b="1" dirty="0"/>
              <a:t>Step 1 - Group Video Proposal</a:t>
            </a:r>
          </a:p>
          <a:p>
            <a:pPr lvl="0">
              <a:spcBef>
                <a:spcPts val="0"/>
              </a:spcBef>
              <a:buNone/>
            </a:pPr>
            <a:r>
              <a:rPr lang="en-US" sz="3600" dirty="0"/>
              <a:t>Each group will </a:t>
            </a:r>
            <a:r>
              <a:rPr lang="en-US" sz="3600" dirty="0" smtClean="0"/>
              <a:t>fill out </a:t>
            </a:r>
            <a:r>
              <a:rPr lang="en-US" sz="3600" dirty="0"/>
              <a:t>a “Group Video </a:t>
            </a:r>
            <a:r>
              <a:rPr lang="en-US" sz="3600" dirty="0" smtClean="0"/>
              <a:t>Proposal.” </a:t>
            </a:r>
            <a:r>
              <a:rPr lang="en-US" sz="3600" dirty="0"/>
              <a:t>Download the form from the website. It will be submitted to the instructor for an </a:t>
            </a:r>
            <a:r>
              <a:rPr lang="en-US" sz="3600" dirty="0" smtClean="0"/>
              <a:t>approval. The </a:t>
            </a:r>
            <a:r>
              <a:rPr lang="en-US" sz="3600" dirty="0"/>
              <a:t>instructor will review </a:t>
            </a:r>
            <a:r>
              <a:rPr lang="en-US" sz="3600" dirty="0" smtClean="0"/>
              <a:t>the proposal to </a:t>
            </a:r>
            <a:r>
              <a:rPr lang="en-US" sz="3600" dirty="0"/>
              <a:t>insure it </a:t>
            </a:r>
            <a:r>
              <a:rPr lang="en-US" sz="3600" dirty="0" smtClean="0"/>
              <a:t>is appropriate and </a:t>
            </a:r>
            <a:r>
              <a:rPr lang="en-US" sz="3600" dirty="0"/>
              <a:t>related to the subject matter.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0" y="383750"/>
            <a:ext cx="9144000" cy="5991300"/>
          </a:xfrm>
          <a:prstGeom prst="rect">
            <a:avLst/>
          </a:prstGeom>
        </p:spPr>
        <p:txBody>
          <a:bodyPr lIns="91425" tIns="91425" rIns="91425" bIns="91425" anchor="ctr" anchorCtr="0">
            <a:noAutofit/>
          </a:bodyPr>
          <a:lstStyle/>
          <a:p>
            <a:pPr lvl="0" rtl="0">
              <a:spcBef>
                <a:spcPts val="0"/>
              </a:spcBef>
              <a:buNone/>
            </a:pPr>
            <a:r>
              <a:rPr lang="en-US" sz="3600" b="1" dirty="0"/>
              <a:t>Step 2 - Google Slide</a:t>
            </a:r>
          </a:p>
          <a:p>
            <a:pPr lvl="0"/>
            <a:r>
              <a:rPr lang="en-US" sz="3600" dirty="0"/>
              <a:t>Each group will </a:t>
            </a:r>
            <a:r>
              <a:rPr lang="en-US" sz="3600" dirty="0" smtClean="0"/>
              <a:t>have to create </a:t>
            </a:r>
            <a:r>
              <a:rPr lang="en-US" sz="3600" dirty="0"/>
              <a:t>a “Google Slide.” The slides </a:t>
            </a:r>
            <a:r>
              <a:rPr lang="en-US" sz="3600" dirty="0" smtClean="0"/>
              <a:t>will have to </a:t>
            </a:r>
            <a:r>
              <a:rPr lang="en-US" sz="3600" dirty="0"/>
              <a:t>be </a:t>
            </a:r>
            <a:r>
              <a:rPr lang="en-US" sz="3600" dirty="0" smtClean="0"/>
              <a:t>shared with each group member and the instructor at:</a:t>
            </a:r>
            <a:br>
              <a:rPr lang="en-US" sz="3600" dirty="0" smtClean="0"/>
            </a:br>
            <a:r>
              <a:rPr lang="en-US" sz="3600" dirty="0" smtClean="0">
                <a:hlinkClick r:id="rId3"/>
              </a:rPr>
              <a:t>dr.aarcega@gmail.com</a:t>
            </a:r>
            <a:r>
              <a:rPr lang="en-US" sz="3600" dirty="0" smtClean="0"/>
              <a:t/>
            </a:r>
            <a:br>
              <a:rPr lang="en-US" sz="3600" dirty="0" smtClean="0"/>
            </a:br>
            <a:r>
              <a:rPr lang="en-US" sz="3600" dirty="0" smtClean="0"/>
              <a:t>The </a:t>
            </a:r>
            <a:r>
              <a:rPr lang="en-US" sz="3600" dirty="0"/>
              <a:t>Google </a:t>
            </a:r>
            <a:r>
              <a:rPr lang="en-US" sz="3600" dirty="0" smtClean="0"/>
              <a:t>Slides will be used </a:t>
            </a:r>
            <a:r>
              <a:rPr lang="en-US" sz="3600" dirty="0"/>
              <a:t>to present the video. </a:t>
            </a:r>
            <a:r>
              <a:rPr lang="en-US" sz="3600" dirty="0" smtClean="0"/>
              <a:t>See the example of the video slide in the website. </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685800" y="383750"/>
            <a:ext cx="7772400" cy="5991300"/>
          </a:xfrm>
          <a:prstGeom prst="rect">
            <a:avLst/>
          </a:prstGeom>
        </p:spPr>
        <p:txBody>
          <a:bodyPr lIns="91425" tIns="91425" rIns="91425" bIns="91425" anchor="ctr" anchorCtr="0">
            <a:noAutofit/>
          </a:bodyPr>
          <a:lstStyle/>
          <a:p>
            <a:pPr lvl="0" rtl="0">
              <a:spcBef>
                <a:spcPts val="0"/>
              </a:spcBef>
              <a:buNone/>
            </a:pPr>
            <a:r>
              <a:rPr lang="en-US" sz="3600" b="1" dirty="0"/>
              <a:t>Step 3 - Create a “YouTube” video.</a:t>
            </a:r>
          </a:p>
          <a:p>
            <a:pPr lvl="0" rtl="0">
              <a:spcBef>
                <a:spcPts val="0"/>
              </a:spcBef>
              <a:buNone/>
            </a:pPr>
            <a:r>
              <a:rPr lang="en-US" sz="3600" dirty="0"/>
              <a:t>Each group will create a “YouTube” video. Follow the instructions from the “Create a YouTube video”. The video from YouTube  will be uploaded to the </a:t>
            </a:r>
            <a:r>
              <a:rPr lang="en-US" sz="3600" dirty="0" smtClean="0"/>
              <a:t>Google </a:t>
            </a:r>
            <a:r>
              <a:rPr lang="en-US" sz="3600" dirty="0"/>
              <a:t>slide. Use “Insert” from the menu. Select “Video” option to search and upload the video that the group created. </a:t>
            </a:r>
            <a:r>
              <a:rPr lang="en-US" sz="3600" dirty="0" smtClean="0"/>
              <a:t>The video can be deleted after the instructor grades the project.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208350" y="0"/>
            <a:ext cx="8727300" cy="914700"/>
          </a:xfrm>
          <a:prstGeom prst="rect">
            <a:avLst/>
          </a:prstGeom>
        </p:spPr>
        <p:txBody>
          <a:bodyPr lIns="91425" tIns="91425" rIns="91425" bIns="91425" anchor="ctr" anchorCtr="0">
            <a:noAutofit/>
          </a:bodyPr>
          <a:lstStyle/>
          <a:p>
            <a:pPr lvl="0">
              <a:spcBef>
                <a:spcPts val="0"/>
              </a:spcBef>
              <a:buNone/>
            </a:pPr>
            <a:r>
              <a:rPr lang="en-US"/>
              <a:t>Create a YouTube video</a:t>
            </a:r>
          </a:p>
        </p:txBody>
      </p:sp>
      <p:sp>
        <p:nvSpPr>
          <p:cNvPr id="116" name="Shape 116"/>
          <p:cNvSpPr txBox="1">
            <a:spLocks noGrp="1"/>
          </p:cNvSpPr>
          <p:nvPr>
            <p:ph type="subTitle" idx="1"/>
          </p:nvPr>
        </p:nvSpPr>
        <p:spPr>
          <a:xfrm>
            <a:off x="1371600" y="3886200"/>
            <a:ext cx="6400800" cy="1752600"/>
          </a:xfrm>
          <a:prstGeom prst="rect">
            <a:avLst/>
          </a:prstGeom>
        </p:spPr>
        <p:txBody>
          <a:bodyPr lIns="91425" tIns="91425" rIns="91425" bIns="91425" anchor="t" anchorCtr="0">
            <a:noAutofit/>
          </a:bodyPr>
          <a:lstStyle/>
          <a:p>
            <a:pPr lvl="0">
              <a:spcBef>
                <a:spcPts val="0"/>
              </a:spcBef>
              <a:buNone/>
            </a:pPr>
            <a:endParaRPr/>
          </a:p>
        </p:txBody>
      </p:sp>
      <p:sp>
        <p:nvSpPr>
          <p:cNvPr id="117" name="Shape 117" descr="http://workwithsteveharris.com/how-to-make-a-youtube-video/ - Check out these 2 videos to learn how you can start creating your own YouTube videos." title="How To Make A YouTube Video Part 1">
            <a:hlinkClick r:id="rId3"/>
          </p:cNvPr>
          <p:cNvSpPr/>
          <p:nvPr/>
        </p:nvSpPr>
        <p:spPr>
          <a:xfrm>
            <a:off x="795975" y="863424"/>
            <a:ext cx="7552050" cy="566405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ctrTitle"/>
          </p:nvPr>
        </p:nvSpPr>
        <p:spPr>
          <a:xfrm>
            <a:off x="5" y="114300"/>
            <a:ext cx="9144000" cy="6896100"/>
          </a:xfrm>
          <a:prstGeom prst="rect">
            <a:avLst/>
          </a:prstGeom>
          <a:noFill/>
          <a:ln>
            <a:noFill/>
          </a:ln>
        </p:spPr>
        <p:txBody>
          <a:bodyPr lIns="91425" tIns="45700" rIns="91425" bIns="45700" anchor="ctr" anchorCtr="0">
            <a:noAutofit/>
          </a:bodyPr>
          <a:lstStyle/>
          <a:p>
            <a:pPr lvl="0">
              <a:buSzPct val="25000"/>
            </a:pPr>
            <a:r>
              <a:rPr lang="en-US" sz="3600" b="1" dirty="0" smtClean="0"/>
              <a:t>Step 4 – Select a Video Format</a:t>
            </a:r>
            <a:r>
              <a:rPr lang="en-US" sz="3600" b="0" i="0" u="none" strike="noStrike" cap="none" dirty="0" smtClean="0">
                <a:solidFill>
                  <a:schemeClr val="dk1"/>
                </a:solidFill>
                <a:sym typeface="Calibri"/>
              </a:rPr>
              <a:t/>
            </a:r>
            <a:br>
              <a:rPr lang="en-US" sz="3600" b="0" i="0" u="none" strike="noStrike" cap="none" dirty="0" smtClean="0">
                <a:solidFill>
                  <a:schemeClr val="dk1"/>
                </a:solidFill>
                <a:sym typeface="Calibri"/>
              </a:rPr>
            </a:br>
            <a:r>
              <a:rPr lang="en-US" sz="3600" b="0" i="0" u="none" strike="noStrike" cap="none" dirty="0" smtClean="0">
                <a:solidFill>
                  <a:schemeClr val="dk1"/>
                </a:solidFill>
                <a:sym typeface="Calibri"/>
              </a:rPr>
              <a:t>The </a:t>
            </a:r>
            <a:r>
              <a:rPr lang="en-US" sz="3600" b="0" i="0" u="none" strike="noStrike" cap="none" dirty="0">
                <a:solidFill>
                  <a:schemeClr val="dk1"/>
                </a:solidFill>
                <a:sym typeface="Calibri"/>
              </a:rPr>
              <a:t>following video format can be used for the video </a:t>
            </a:r>
            <a:r>
              <a:rPr lang="en-US" sz="3600" b="0" i="0" u="none" strike="noStrike" cap="none" dirty="0" smtClean="0">
                <a:solidFill>
                  <a:schemeClr val="dk1"/>
                </a:solidFill>
                <a:sym typeface="Calibri"/>
              </a:rPr>
              <a:t>project. It can be used to highlight, report, understand, recreate, advertise, or make a stand on something related to the subject matter. </a:t>
            </a:r>
            <a:r>
              <a:rPr lang="en-US" sz="3600" b="0" i="0" u="none" strike="noStrike" cap="none" dirty="0">
                <a:solidFill>
                  <a:schemeClr val="dk1"/>
                </a:solidFill>
                <a:sym typeface="Calibri"/>
              </a:rPr>
              <a:t/>
            </a:r>
            <a:br>
              <a:rPr lang="en-US" sz="3600" b="0" i="0" u="none" strike="noStrike" cap="none" dirty="0">
                <a:solidFill>
                  <a:schemeClr val="dk1"/>
                </a:solidFill>
                <a:sym typeface="Calibri"/>
              </a:rPr>
            </a:br>
            <a:r>
              <a:rPr lang="en-US" sz="3600" b="0" i="0" u="none" strike="noStrike" cap="none" dirty="0">
                <a:solidFill>
                  <a:schemeClr val="dk1"/>
                </a:solidFill>
                <a:sym typeface="Calibri"/>
              </a:rPr>
              <a:t>-</a:t>
            </a:r>
            <a:r>
              <a:rPr lang="en-US" sz="3600" b="1" i="0" u="none" strike="noStrike" cap="none" dirty="0">
                <a:solidFill>
                  <a:srgbClr val="002060"/>
                </a:solidFill>
                <a:sym typeface="Calibri"/>
              </a:rPr>
              <a:t>Make a </a:t>
            </a:r>
            <a:r>
              <a:rPr lang="en-US" sz="3600" b="1" i="0" u="none" strike="noStrike" cap="none" dirty="0" smtClean="0">
                <a:solidFill>
                  <a:srgbClr val="002060"/>
                </a:solidFill>
                <a:sym typeface="Calibri"/>
              </a:rPr>
              <a:t>Trailer </a:t>
            </a:r>
            <a:br>
              <a:rPr lang="en-US" sz="3600" b="1" i="0" u="none" strike="noStrike" cap="none" dirty="0" smtClean="0">
                <a:solidFill>
                  <a:srgbClr val="002060"/>
                </a:solidFill>
                <a:sym typeface="Calibri"/>
              </a:rPr>
            </a:br>
            <a:r>
              <a:rPr lang="en-US" sz="3600" b="1" i="0" u="none" strike="noStrike" cap="none" dirty="0" smtClean="0">
                <a:solidFill>
                  <a:srgbClr val="002060"/>
                </a:solidFill>
                <a:sym typeface="Calibri"/>
              </a:rPr>
              <a:t>-</a:t>
            </a:r>
            <a:r>
              <a:rPr lang="en-US" sz="3600" b="1" i="0" u="none" strike="noStrike" cap="none" dirty="0">
                <a:solidFill>
                  <a:srgbClr val="002060"/>
                </a:solidFill>
                <a:sym typeface="Calibri"/>
              </a:rPr>
              <a:t>News </a:t>
            </a:r>
            <a:r>
              <a:rPr lang="en-US" sz="3600" b="1" i="0" u="none" strike="noStrike" cap="none" dirty="0" smtClean="0">
                <a:solidFill>
                  <a:srgbClr val="002060"/>
                </a:solidFill>
                <a:sym typeface="Calibri"/>
              </a:rPr>
              <a:t>Broadcast (News from the past)</a:t>
            </a:r>
            <a:r>
              <a:rPr lang="en-US" sz="3600" b="1" i="0" u="none" strike="noStrike" cap="none" dirty="0">
                <a:solidFill>
                  <a:srgbClr val="002060"/>
                </a:solidFill>
                <a:sym typeface="Calibri"/>
              </a:rPr>
              <a:t/>
            </a:r>
            <a:br>
              <a:rPr lang="en-US" sz="3600" b="1" i="0" u="none" strike="noStrike" cap="none" dirty="0">
                <a:solidFill>
                  <a:srgbClr val="002060"/>
                </a:solidFill>
                <a:sym typeface="Calibri"/>
              </a:rPr>
            </a:br>
            <a:r>
              <a:rPr lang="en-US" sz="3600" b="1" i="0" u="none" strike="noStrike" cap="none" dirty="0">
                <a:solidFill>
                  <a:srgbClr val="002060"/>
                </a:solidFill>
                <a:sym typeface="Calibri"/>
              </a:rPr>
              <a:t>-Comprehensive Video  “</a:t>
            </a:r>
            <a:r>
              <a:rPr lang="en-US" sz="3600" b="1" i="0" u="none" strike="noStrike" cap="none" dirty="0" smtClean="0">
                <a:solidFill>
                  <a:srgbClr val="002060"/>
                </a:solidFill>
                <a:sym typeface="Calibri"/>
              </a:rPr>
              <a:t>How-To-Understand </a:t>
            </a:r>
            <a:r>
              <a:rPr lang="en-US" sz="3600" b="1" i="0" u="none" strike="noStrike" cap="none" dirty="0">
                <a:solidFill>
                  <a:srgbClr val="002060"/>
                </a:solidFill>
                <a:sym typeface="Calibri"/>
              </a:rPr>
              <a:t>Video”</a:t>
            </a:r>
            <a:r>
              <a:rPr lang="en-US" sz="3600" b="0" i="0" u="none" strike="noStrike" cap="none" dirty="0">
                <a:solidFill>
                  <a:srgbClr val="002060"/>
                </a:solidFill>
                <a:sym typeface="Calibri"/>
              </a:rPr>
              <a:t> </a:t>
            </a:r>
            <a:br>
              <a:rPr lang="en-US" sz="3600" b="0" i="0" u="none" strike="noStrike" cap="none" dirty="0">
                <a:solidFill>
                  <a:srgbClr val="002060"/>
                </a:solidFill>
                <a:sym typeface="Calibri"/>
              </a:rPr>
            </a:br>
            <a:r>
              <a:rPr lang="en-US" sz="3600" b="0" i="0" u="none" strike="noStrike" cap="none" dirty="0" smtClean="0">
                <a:solidFill>
                  <a:srgbClr val="002060"/>
                </a:solidFill>
                <a:sym typeface="Calibri"/>
              </a:rPr>
              <a:t>-</a:t>
            </a:r>
            <a:r>
              <a:rPr lang="en-US" sz="3600" b="1" i="0" u="none" strike="noStrike" cap="none" dirty="0">
                <a:solidFill>
                  <a:srgbClr val="002060"/>
                </a:solidFill>
                <a:sym typeface="Calibri"/>
              </a:rPr>
              <a:t>Recreate </a:t>
            </a:r>
            <a:r>
              <a:rPr lang="en-US" sz="3600" b="1" i="0" u="none" strike="noStrike" cap="none" dirty="0" smtClean="0">
                <a:solidFill>
                  <a:srgbClr val="002060"/>
                </a:solidFill>
                <a:sym typeface="Calibri"/>
              </a:rPr>
              <a:t>History </a:t>
            </a:r>
            <a:r>
              <a:rPr lang="en-US" sz="3600" b="0" i="0" u="none" strike="noStrike" cap="none" dirty="0">
                <a:solidFill>
                  <a:srgbClr val="002060"/>
                </a:solidFill>
                <a:sym typeface="Calibri"/>
              </a:rPr>
              <a:t/>
            </a:r>
            <a:br>
              <a:rPr lang="en-US" sz="3600" b="0" i="0" u="none" strike="noStrike" cap="none" dirty="0">
                <a:solidFill>
                  <a:srgbClr val="002060"/>
                </a:solidFill>
                <a:sym typeface="Calibri"/>
              </a:rPr>
            </a:br>
            <a:r>
              <a:rPr lang="en-US" sz="3600" b="0" i="0" u="none" strike="noStrike" cap="none" dirty="0" smtClean="0">
                <a:solidFill>
                  <a:srgbClr val="002060"/>
                </a:solidFill>
                <a:sym typeface="Calibri"/>
              </a:rPr>
              <a:t>-</a:t>
            </a:r>
            <a:r>
              <a:rPr lang="en-US" sz="3600" b="1" i="0" u="none" strike="noStrike" cap="none" dirty="0">
                <a:solidFill>
                  <a:srgbClr val="002060"/>
                </a:solidFill>
                <a:sym typeface="Calibri"/>
              </a:rPr>
              <a:t>Highlight a “Cause and Effect”</a:t>
            </a:r>
            <a:r>
              <a:rPr lang="en-US" sz="3600" b="0" i="0" u="none" strike="noStrike" cap="none" dirty="0">
                <a:solidFill>
                  <a:srgbClr val="002060"/>
                </a:solidFill>
                <a:sym typeface="Calibri"/>
              </a:rPr>
              <a:t/>
            </a:r>
            <a:br>
              <a:rPr lang="en-US" sz="3600" b="0" i="0" u="none" strike="noStrike" cap="none" dirty="0">
                <a:solidFill>
                  <a:srgbClr val="002060"/>
                </a:solidFill>
                <a:sym typeface="Calibri"/>
              </a:rPr>
            </a:br>
            <a:endParaRPr lang="en-US" sz="3600" b="0" i="0" u="none" strike="noStrike" cap="none" dirty="0">
              <a:solidFill>
                <a:srgbClr val="002060"/>
              </a:solidFill>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304800" y="228600"/>
            <a:ext cx="8305799" cy="6324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sng" strike="noStrike" cap="none">
                <a:solidFill>
                  <a:schemeClr val="hlink"/>
                </a:solidFill>
                <a:latin typeface="Calibri"/>
                <a:ea typeface="Calibri"/>
                <a:cs typeface="Calibri"/>
                <a:sym typeface="Calibri"/>
                <a:hlinkClick r:id="rId3"/>
              </a:rPr>
              <a:t>Make a Trailer:</a:t>
            </a:r>
            <a:r>
              <a:rPr lang="en-US" sz="4400" b="0" i="0" u="none" strike="noStrike" cap="none">
                <a:solidFill>
                  <a:schemeClr val="dk1"/>
                </a:solidFill>
                <a:latin typeface="Calibri"/>
                <a:ea typeface="Calibri"/>
                <a:cs typeface="Calibri"/>
                <a:sym typeface="Calibri"/>
              </a:rPr>
              <a:t> Design a short movie-style trailer that excites the audience (your classmates) about a must-read topic from the textbook. </a:t>
            </a:r>
            <a:br>
              <a:rPr lang="en-US" sz="4400" b="0" i="0" u="none" strike="noStrike" cap="none">
                <a:solidFill>
                  <a:schemeClr val="dk1"/>
                </a:solidFill>
                <a:latin typeface="Calibri"/>
                <a:ea typeface="Calibri"/>
                <a:cs typeface="Calibri"/>
                <a:sym typeface="Calibri"/>
              </a:rPr>
            </a:br>
            <a:endParaRPr lang="en-US" sz="44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299</Words>
  <Application>Microsoft Office PowerPoint</Application>
  <PresentationFormat>On-screen Show (4:3)</PresentationFormat>
  <Paragraphs>32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            Video Project  Every student have sat through various videos in a classroom in school. Students have complained about class videos because they felt they were boring. Well, now it is your turn to be a creative video producer. Each group will be the mastermind behind the new and improved educational and informative video. The video must be related to the subject matter (i.e.,  Civics, Economics, History. All the requirements for this project are in the instructor’s website: http://aarcega.weebly.com/        </vt:lpstr>
      <vt:lpstr>Select a Topic Each group (4 students) will select a topic from the chapters from the textbook. I must be a chapter that was covered in class during the semester. The group can transform the topic into one of the listed video formats.  - Minimum of four (4) minutes  - Maximum of eight (8) minutes The time for the video will be strictly enforced so anything under the minimum or over the maximum will result in a lower grade.</vt:lpstr>
      <vt:lpstr>Step 1 - Group Video Proposal Each group will fill out a “Group Video Proposal.” Download the form from the website. It will be submitted to the instructor for an approval. The instructor will review the proposal to insure it is appropriate and related to the subject matter. </vt:lpstr>
      <vt:lpstr>Step 2 - Google Slide Each group will have to create a “Google Slide.” The slides will have to be shared with each group member and the instructor at: dr.aarcega@gmail.com The Google Slides will be used to present the video. See the example of the video slide in the website. </vt:lpstr>
      <vt:lpstr>Step 3 - Create a “YouTube” video. Each group will create a “YouTube” video. Follow the instructions from the “Create a YouTube video”. The video from YouTube  will be uploaded to the Google slide. Use “Insert” from the menu. Select “Video” option to search and upload the video that the group created. The video can be deleted after the instructor grades the project. </vt:lpstr>
      <vt:lpstr>Create a YouTube video</vt:lpstr>
      <vt:lpstr>Step 4 – Select a Video Format The following video format can be used for the video project. It can be used to highlight, report, understand, recreate, advertise, or make a stand on something related to the subject matter.  -Make a Trailer  -News Broadcast (News from the past) -Comprehensive Video  “How-To-Understand Video”  -Recreate History  -Highlight a “Cause and Effect” </vt:lpstr>
      <vt:lpstr>Make a Trailer: Design a short movie-style trailer that excites the audience (your classmates) about a must-read topic from the textbook.  </vt:lpstr>
      <vt:lpstr>Create a “trailer video.”</vt:lpstr>
      <vt:lpstr>News Broadcast: Students can recreate a news broadcast from the past. Pretend the news is being reported during the actual time when the event took place. The report can be about an important historical event. </vt:lpstr>
      <vt:lpstr>Create a Newsroom</vt:lpstr>
      <vt:lpstr>“How-To- Learn Video”:  Video that explain how to learn and understand  complicated term(s) or concept(s) from the textbook. Look at YouTube “Why study government?” for an example. </vt:lpstr>
      <vt:lpstr>Create a “How to Learn Video”</vt:lpstr>
      <vt:lpstr>Recreate History: recreate a short skit during a historical moment in time and put it in a video format.  </vt:lpstr>
      <vt:lpstr>Recreate History</vt:lpstr>
      <vt:lpstr>Cause and Effect Video of a historical moment — Find a historical event in the textbook (Instructor will provide the chapter selections). Talk about the cause and effect of the event in the video.   </vt:lpstr>
      <vt:lpstr>Cause and Effect Video</vt:lpstr>
      <vt:lpstr>Procedures 1. Create a group video proposal (What is the video about?) Needs approval from instructor. 2. Create a Google slide 3. Create the video in YouTube  4. Upload the YouTube video to the Google slide. 5. Create the “Credits” slide (See example) for the last slide.</vt:lpstr>
      <vt:lpstr>Credit Sheet Four (4) Students Student 1. Full Name: Student’s Contribution(s):  Student 2. Full Name: Student’s Contribution(s):  Student 3. Full Name: Student’s Contribution(s):  Student 4. Full Name: Student’s Contribution(s): </vt:lpstr>
      <vt:lpstr> What is graded? 1. Video Proposal Must be completed. 2. Video (Time frame: 4-8 minutes per group) 3. Group Contribution  Each group member must show their contribution to the video.  4. Group Presentation - Students will do a brief summary before the video. 5. “The Process” (Participation) – The Instructor will monitor the students to make sure they are working. Students who are not engaged in the assignment will lose points. Make sure you are working! 6. Credits - Each group will include a “Credit” page in the end of the PowerPoint. This will list the student’s contributions to the video project.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Arcega</dc:creator>
  <cp:lastModifiedBy>tech</cp:lastModifiedBy>
  <cp:revision>34</cp:revision>
  <dcterms:modified xsi:type="dcterms:W3CDTF">2016-11-15T22:28:47Z</dcterms:modified>
</cp:coreProperties>
</file>